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3" r:id="rId1"/>
  </p:sldMasterIdLst>
  <p:notesMasterIdLst>
    <p:notesMasterId r:id="rId5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1349" y="-379"/>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941199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gsaxcess.gov/videos/MFA_FirstTime_Login.mp4"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Google Shape;39;g89991c0151_1_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 name="Google Shape;40;g89991c0151_1_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81dfab9d5f_0_34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a:t>Video of demo: </a:t>
            </a:r>
            <a:r>
              <a:rPr lang="en-US" sz="2100" u="sng">
                <a:solidFill>
                  <a:schemeClr val="hlink"/>
                </a:solidFill>
                <a:latin typeface="Arial"/>
                <a:ea typeface="Arial"/>
                <a:cs typeface="Arial"/>
                <a:sym typeface="Arial"/>
                <a:hlinkClick r:id="rId3"/>
              </a:rPr>
              <a:t>https://gsaxcess.gov/videos/MFA_FirstTime_Login.mp4</a:t>
            </a:r>
            <a:endParaRPr/>
          </a:p>
          <a:p>
            <a:pPr marL="0" lvl="0" indent="0" algn="l" rtl="0">
              <a:spcBef>
                <a:spcPts val="0"/>
              </a:spcBef>
              <a:spcAft>
                <a:spcPts val="0"/>
              </a:spcAft>
              <a:buNone/>
            </a:pPr>
            <a:endParaRPr/>
          </a:p>
        </p:txBody>
      </p:sp>
      <p:sp>
        <p:nvSpPr>
          <p:cNvPr id="103" name="Google Shape;103;g81dfab9d5f_0_3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81dfab9d5f_0_3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81dfab9d5f_0_35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1" name="Google Shape;111;g81dfab9d5f_0_35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81dfab9d5f_0_18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81dfab9d5f_0_1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81dfab9d5f_0_18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81dfab9d5f_0_18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81dfab9d5f_0_19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81dfab9d5f_0_19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81dfab9d5f_0_20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81dfab9d5f_0_20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81dfab9d5f_0_20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81dfab9d5f_0_20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81dfab9d5f_0_2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81dfab9d5f_0_2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81dfab9d5f_0_36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81dfab9d5f_0_36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5" name="Google Shape;175;g81dfab9d5f_0_369: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81dfab9d5f_0_2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81dfab9d5f_0_2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You can use landline or mobile phone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g730993dec9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 name="Google Shape;46;g730993dec9_0_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 name="Google Shape;47;g730993dec9_0_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81dfab9d5f_0_2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81dfab9d5f_0_2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81dfab9d5f_0_2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81dfab9d5f_0_23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81dfab9d5f_0_4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81dfab9d5f_0_4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1" name="Google Shape;211;g81dfab9d5f_0_42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81dfab9d5f_0_2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81dfab9d5f_0_23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81dfab9d5f_0_4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81dfab9d5f_0_43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7" name="Google Shape;227;g81dfab9d5f_0_43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81dfab9d5f_0_2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81dfab9d5f_0_2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81dfab9d5f_0_38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81dfab9d5f_0_38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1" name="Google Shape;241;g81dfab9d5f_0_388: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81dfab9d5f_0_2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81dfab9d5f_0_24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81dfab9d5f_0_25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81dfab9d5f_0_25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81dfab9d5f_0_2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81dfab9d5f_0_2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g72a780bd9e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 name="Google Shape;53;g72a780bd9e_0_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 name="Google Shape;54;g72a780bd9e_0_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81dfab9d5f_0_2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81dfab9d5f_0_26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81dfab9d5f_0_27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81dfab9d5f_0_27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81dfab9d5f_0_27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81dfab9d5f_0_27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81dfab9d5f_0_2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7" name="Google Shape;297;g81dfab9d5f_0_28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81dfab9d5f_0_29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81dfab9d5f_0_29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81dfab9d5f_0_2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81dfab9d5f_0_29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81dfab9d5f_0_4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g81dfab9d5f_0_4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81dfab9d5f_0_4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81dfab9d5f_0_4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9" name="Google Shape;329;g81dfab9d5f_0_45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81dfab9d5f_0_4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81dfab9d5f_0_46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81dfab9d5f_0_47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81dfab9d5f_0_47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81dfab9d5f_0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81dfab9d5f_0_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g81dfab9d5f_0_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81dfab9d5f_0_49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81dfab9d5f_0_49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81dfab9d5f_0_50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81dfab9d5f_0_50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81dfab9d5f_0_50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81dfab9d5f_0_50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81dfab9d5f_0_5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81dfab9d5f_0_5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81dfab9d5f_0_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g81dfab9d5f_0_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81dfab9d5f_0_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81dfab9d5f_0_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1" name="Google Shape;401;g81dfab9d5f_0_3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81dfab9d5f_0_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81dfab9d5f_0_4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9" name="Google Shape;409;g81dfab9d5f_0_4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81dfab9d5f_0_5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81dfab9d5f_0_5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g81dfab9d5f_0_5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81dfab9d5f_0_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81dfab9d5f_0_7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6" name="Google Shape;426;g81dfab9d5f_0_7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81dfab9d5f_0_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81dfab9d5f_0_8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g81dfab9d5f_0_8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52d8f60cb4_0_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52d8f60cb4_0_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 name="Google Shape;68;g52d8f60cb4_0_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81dfab9d5f_0_10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0" name="Google Shape;440;g81dfab9d5f_0_10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81dfab9d5f_0_10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81dfab9d5f_0_10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8" name="Google Shape;448;g81dfab9d5f_0_106: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81dfab9d5f_0_1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81dfab9d5f_0_13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5" name="Google Shape;455;g81dfab9d5f_0_134: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81dfab9d5f_0_1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81dfab9d5f_0_14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3" name="Google Shape;463;g81dfab9d5f_0_14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g81dfab9d5f_0_15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0" name="Google Shape;470;g81dfab9d5f_0_1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1" name="Google Shape;471;g81dfab9d5f_0_151: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81dfab9d5f_0_1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0" name="Google Shape;480;g81dfab9d5f_0_1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81dfab9d5f_0_1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7" name="Google Shape;487;g81dfab9d5f_0_1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8" name="Google Shape;488;g81dfab9d5f_0_119: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81dfab9d5f_0_16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4" name="Google Shape;494;g81dfab9d5f_0_16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52d8f60cb4_0_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52d8f60cb4_0_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 name="Google Shape;75;g52d8f60cb4_0_1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81dfab9d5f_0_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81dfab9d5f_0_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 name="Google Shape;82;g81dfab9d5f_0_1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89991c0151_1_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89991c0151_1_3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g89991c0151_1_33: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89991c0151_1_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89991c0151_1_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g89991c0151_1_44: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990600" y="152400"/>
            <a:ext cx="7924800" cy="8379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dk1"/>
              </a:buClr>
              <a:buSzPts val="2400"/>
              <a:buFont typeface="Calibri"/>
              <a:buNone/>
              <a:defRPr sz="2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800"/>
            </a:lvl2pPr>
            <a:lvl3pPr marL="0" marR="0" lvl="2" indent="0" algn="l" rtl="0">
              <a:spcBef>
                <a:spcPts val="0"/>
              </a:spcBef>
              <a:spcAft>
                <a:spcPts val="0"/>
              </a:spcAft>
              <a:buSzPts val="1400"/>
              <a:buFont typeface="Arial"/>
              <a:buNone/>
              <a:defRPr sz="1800"/>
            </a:lvl3pPr>
            <a:lvl4pPr marL="0" marR="0" lvl="3" indent="0" algn="l" rtl="0">
              <a:spcBef>
                <a:spcPts val="0"/>
              </a:spcBef>
              <a:spcAft>
                <a:spcPts val="0"/>
              </a:spcAft>
              <a:buSzPts val="1400"/>
              <a:buFont typeface="Arial"/>
              <a:buNone/>
              <a:defRPr sz="1800"/>
            </a:lvl4pPr>
            <a:lvl5pPr marL="0" marR="0" lvl="4" indent="0" algn="l" rtl="0">
              <a:spcBef>
                <a:spcPts val="0"/>
              </a:spcBef>
              <a:spcAft>
                <a:spcPts val="0"/>
              </a:spcAft>
              <a:buSzPts val="1400"/>
              <a:buFont typeface="Arial"/>
              <a:buNone/>
              <a:defRPr sz="1800"/>
            </a:lvl5pPr>
            <a:lvl6pPr marL="0" marR="0" lvl="5" indent="0" algn="l" rtl="0">
              <a:spcBef>
                <a:spcPts val="0"/>
              </a:spcBef>
              <a:spcAft>
                <a:spcPts val="0"/>
              </a:spcAft>
              <a:buSzPts val="1400"/>
              <a:buFont typeface="Arial"/>
              <a:buNone/>
              <a:defRPr sz="1800"/>
            </a:lvl6pPr>
            <a:lvl7pPr marL="0" marR="0" lvl="6" indent="0" algn="l" rtl="0">
              <a:spcBef>
                <a:spcPts val="0"/>
              </a:spcBef>
              <a:spcAft>
                <a:spcPts val="0"/>
              </a:spcAft>
              <a:buSzPts val="1400"/>
              <a:buFont typeface="Arial"/>
              <a:buNone/>
              <a:defRPr sz="1800"/>
            </a:lvl7pPr>
            <a:lvl8pPr marL="0" marR="0" lvl="7" indent="0" algn="l" rtl="0">
              <a:spcBef>
                <a:spcPts val="0"/>
              </a:spcBef>
              <a:spcAft>
                <a:spcPts val="0"/>
              </a:spcAft>
              <a:buSzPts val="1400"/>
              <a:buFont typeface="Arial"/>
              <a:buNone/>
              <a:defRPr sz="1800"/>
            </a:lvl8pPr>
            <a:lvl9pPr marL="0" marR="0" lvl="8" indent="0" algn="l" rtl="0">
              <a:spcBef>
                <a:spcPts val="0"/>
              </a:spcBef>
              <a:spcAft>
                <a:spcPts val="0"/>
              </a:spcAft>
              <a:buSzPts val="1400"/>
              <a:buFont typeface="Arial"/>
              <a:buNone/>
              <a:defRPr sz="1800"/>
            </a:lvl9pPr>
          </a:lstStyle>
          <a:p>
            <a:endParaRPr/>
          </a:p>
        </p:txBody>
      </p:sp>
      <p:sp>
        <p:nvSpPr>
          <p:cNvPr id="17" name="Google Shape;17;p2"/>
          <p:cNvSpPr txBox="1">
            <a:spLocks noGrp="1"/>
          </p:cNvSpPr>
          <p:nvPr>
            <p:ph type="sldNum" idx="12"/>
          </p:nvPr>
        </p:nvSpPr>
        <p:spPr>
          <a:xfrm>
            <a:off x="8366700" y="6402934"/>
            <a:ext cx="548700" cy="455100"/>
          </a:xfrm>
          <a:prstGeom prst="rect">
            <a:avLst/>
          </a:prstGeom>
        </p:spPr>
        <p:txBody>
          <a:bodyPr spcFirstLastPara="1" wrap="square" lIns="91425" tIns="45700" rIns="91425" bIns="45700" anchor="t" anchorCtr="0">
            <a:noAutofit/>
          </a:bodyPr>
          <a:lstStyle>
            <a:lvl1pPr lvl="0">
              <a:buNone/>
              <a:defRPr sz="1300">
                <a:solidFill>
                  <a:srgbClr val="000000"/>
                </a:solidFill>
                <a:latin typeface="Arial"/>
                <a:ea typeface="Arial"/>
                <a:cs typeface="Arial"/>
                <a:sym typeface="Arial"/>
              </a:defRPr>
            </a:lvl1pPr>
            <a:lvl2pPr lvl="1">
              <a:buNone/>
              <a:defRPr sz="1300">
                <a:solidFill>
                  <a:srgbClr val="000000"/>
                </a:solidFill>
                <a:latin typeface="Arial"/>
                <a:ea typeface="Arial"/>
                <a:cs typeface="Arial"/>
                <a:sym typeface="Arial"/>
              </a:defRPr>
            </a:lvl2pPr>
            <a:lvl3pPr lvl="2">
              <a:buNone/>
              <a:defRPr sz="1300">
                <a:solidFill>
                  <a:srgbClr val="000000"/>
                </a:solidFill>
                <a:latin typeface="Arial"/>
                <a:ea typeface="Arial"/>
                <a:cs typeface="Arial"/>
                <a:sym typeface="Arial"/>
              </a:defRPr>
            </a:lvl3pPr>
            <a:lvl4pPr lvl="3">
              <a:buNone/>
              <a:defRPr sz="1300">
                <a:solidFill>
                  <a:srgbClr val="000000"/>
                </a:solidFill>
                <a:latin typeface="Arial"/>
                <a:ea typeface="Arial"/>
                <a:cs typeface="Arial"/>
                <a:sym typeface="Arial"/>
              </a:defRPr>
            </a:lvl4pPr>
            <a:lvl5pPr lvl="4">
              <a:buNone/>
              <a:defRPr sz="1300">
                <a:solidFill>
                  <a:srgbClr val="000000"/>
                </a:solidFill>
                <a:latin typeface="Arial"/>
                <a:ea typeface="Arial"/>
                <a:cs typeface="Arial"/>
                <a:sym typeface="Arial"/>
              </a:defRPr>
            </a:lvl5pPr>
            <a:lvl6pPr lvl="5">
              <a:buNone/>
              <a:defRPr sz="1300">
                <a:solidFill>
                  <a:srgbClr val="000000"/>
                </a:solidFill>
                <a:latin typeface="Arial"/>
                <a:ea typeface="Arial"/>
                <a:cs typeface="Arial"/>
                <a:sym typeface="Arial"/>
              </a:defRPr>
            </a:lvl6pPr>
            <a:lvl7pPr lvl="6">
              <a:buNone/>
              <a:defRPr sz="1300">
                <a:solidFill>
                  <a:srgbClr val="000000"/>
                </a:solidFill>
                <a:latin typeface="Arial"/>
                <a:ea typeface="Arial"/>
                <a:cs typeface="Arial"/>
                <a:sym typeface="Arial"/>
              </a:defRPr>
            </a:lvl7pPr>
            <a:lvl8pPr lvl="7">
              <a:buNone/>
              <a:defRPr sz="1300">
                <a:solidFill>
                  <a:srgbClr val="000000"/>
                </a:solidFill>
                <a:latin typeface="Arial"/>
                <a:ea typeface="Arial"/>
                <a:cs typeface="Arial"/>
                <a:sym typeface="Arial"/>
              </a:defRPr>
            </a:lvl8pPr>
            <a:lvl9pPr lvl="8">
              <a:buNone/>
              <a:defRPr sz="1300">
                <a:solidFill>
                  <a:srgbClr val="000000"/>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990600" y="152400"/>
            <a:ext cx="7924800" cy="8493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dk1"/>
              </a:buClr>
              <a:buSzPts val="1400"/>
              <a:buFont typeface="Calibri"/>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800"/>
            </a:lvl2pPr>
            <a:lvl3pPr marL="0" marR="0" lvl="2" indent="0" algn="l" rtl="0">
              <a:spcBef>
                <a:spcPts val="0"/>
              </a:spcBef>
              <a:spcAft>
                <a:spcPts val="0"/>
              </a:spcAft>
              <a:buSzPts val="1400"/>
              <a:buFont typeface="Arial"/>
              <a:buNone/>
              <a:defRPr sz="1800"/>
            </a:lvl3pPr>
            <a:lvl4pPr marL="0" marR="0" lvl="3" indent="0" algn="l" rtl="0">
              <a:spcBef>
                <a:spcPts val="0"/>
              </a:spcBef>
              <a:spcAft>
                <a:spcPts val="0"/>
              </a:spcAft>
              <a:buSzPts val="1400"/>
              <a:buFont typeface="Arial"/>
              <a:buNone/>
              <a:defRPr sz="1800"/>
            </a:lvl4pPr>
            <a:lvl5pPr marL="0" marR="0" lvl="4" indent="0" algn="l" rtl="0">
              <a:spcBef>
                <a:spcPts val="0"/>
              </a:spcBef>
              <a:spcAft>
                <a:spcPts val="0"/>
              </a:spcAft>
              <a:buSzPts val="1400"/>
              <a:buFont typeface="Arial"/>
              <a:buNone/>
              <a:defRPr sz="1800"/>
            </a:lvl5pPr>
            <a:lvl6pPr marL="0" marR="0" lvl="5" indent="0" algn="l" rtl="0">
              <a:spcBef>
                <a:spcPts val="0"/>
              </a:spcBef>
              <a:spcAft>
                <a:spcPts val="0"/>
              </a:spcAft>
              <a:buSzPts val="1400"/>
              <a:buFont typeface="Arial"/>
              <a:buNone/>
              <a:defRPr sz="1800"/>
            </a:lvl6pPr>
            <a:lvl7pPr marL="0" marR="0" lvl="6" indent="0" algn="l" rtl="0">
              <a:spcBef>
                <a:spcPts val="0"/>
              </a:spcBef>
              <a:spcAft>
                <a:spcPts val="0"/>
              </a:spcAft>
              <a:buSzPts val="1400"/>
              <a:buFont typeface="Arial"/>
              <a:buNone/>
              <a:defRPr sz="1800"/>
            </a:lvl7pPr>
            <a:lvl8pPr marL="0" marR="0" lvl="7" indent="0" algn="l" rtl="0">
              <a:spcBef>
                <a:spcPts val="0"/>
              </a:spcBef>
              <a:spcAft>
                <a:spcPts val="0"/>
              </a:spcAft>
              <a:buSzPts val="1400"/>
              <a:buFont typeface="Arial"/>
              <a:buNone/>
              <a:defRPr sz="1800"/>
            </a:lvl8pPr>
            <a:lvl9pPr marL="0" marR="0" lvl="8" indent="0" algn="l" rtl="0">
              <a:spcBef>
                <a:spcPts val="0"/>
              </a:spcBef>
              <a:spcAft>
                <a:spcPts val="0"/>
              </a:spcAft>
              <a:buSzPts val="1400"/>
              <a:buFont typeface="Arial"/>
              <a:buNone/>
              <a:defRPr sz="1800"/>
            </a:lvl9pPr>
          </a:lstStyle>
          <a:p>
            <a:endParaRPr/>
          </a:p>
        </p:txBody>
      </p:sp>
      <p:sp>
        <p:nvSpPr>
          <p:cNvPr id="20" name="Google Shape;20;p3"/>
          <p:cNvSpPr txBox="1">
            <a:spLocks noGrp="1"/>
          </p:cNvSpPr>
          <p:nvPr>
            <p:ph type="body" idx="1"/>
          </p:nvPr>
        </p:nvSpPr>
        <p:spPr>
          <a:xfrm>
            <a:off x="457200" y="1600200"/>
            <a:ext cx="4038600" cy="45261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chemeClr val="dk1"/>
              </a:buClr>
              <a:buSzPts val="1400"/>
              <a:buFont typeface="Calibri"/>
              <a:buNone/>
              <a:defRPr sz="14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chemeClr val="dk1"/>
              </a:buClr>
              <a:buSzPts val="1400"/>
              <a:buFont typeface="Noto Sans Symbols"/>
              <a:buChar char="▪"/>
              <a:defRPr sz="14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21" name="Google Shape;21;p3"/>
          <p:cNvSpPr txBox="1">
            <a:spLocks noGrp="1"/>
          </p:cNvSpPr>
          <p:nvPr>
            <p:ph type="body" idx="2"/>
          </p:nvPr>
        </p:nvSpPr>
        <p:spPr>
          <a:xfrm>
            <a:off x="4648200" y="1600200"/>
            <a:ext cx="4038600" cy="45261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chemeClr val="dk1"/>
              </a:buClr>
              <a:buSzPts val="1400"/>
              <a:buFont typeface="Calibri"/>
              <a:buNone/>
              <a:defRPr sz="1400" b="0" i="0" u="none" strike="noStrike" cap="none">
                <a:solidFill>
                  <a:srgbClr val="000000"/>
                </a:solidFill>
                <a:latin typeface="Arial"/>
                <a:ea typeface="Arial"/>
                <a:cs typeface="Arial"/>
                <a:sym typeface="Arial"/>
              </a:defRPr>
            </a:lvl1pPr>
            <a:lvl2pPr marL="914400" marR="0" lvl="1" indent="-317500" algn="l" rtl="0">
              <a:lnSpc>
                <a:spcPct val="100000"/>
              </a:lnSpc>
              <a:spcBef>
                <a:spcPts val="0"/>
              </a:spcBef>
              <a:spcAft>
                <a:spcPts val="0"/>
              </a:spcAft>
              <a:buClr>
                <a:schemeClr val="dk1"/>
              </a:buClr>
              <a:buSzPts val="1400"/>
              <a:buFont typeface="Noto Sans Symbols"/>
              <a:buChar char="▪"/>
              <a:defRPr sz="1400" b="0" i="0" u="none" strike="noStrike" cap="none">
                <a:solidFill>
                  <a:srgbClr val="000000"/>
                </a:solidFill>
                <a:latin typeface="Arial"/>
                <a:ea typeface="Arial"/>
                <a:cs typeface="Arial"/>
                <a:sym typeface="Arial"/>
              </a:defRPr>
            </a:lvl2pPr>
            <a:lvl3pPr marL="1371600" marR="0" lvl="2"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4pPr>
            <a:lvl5pPr marL="2286000" marR="0" lvl="4"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7pPr>
            <a:lvl8pPr marL="3657600" marR="0" lvl="7"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8pPr>
            <a:lvl9pPr marL="4114800" marR="0" lvl="8" indent="-317500" algn="l" rtl="0">
              <a:lnSpc>
                <a:spcPct val="100000"/>
              </a:lnSpc>
              <a:spcBef>
                <a:spcPts val="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ldNum" idx="12"/>
          </p:nvPr>
        </p:nvSpPr>
        <p:spPr>
          <a:xfrm>
            <a:off x="7480125" y="6356349"/>
            <a:ext cx="1371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cxnSp>
        <p:nvCxnSpPr>
          <p:cNvPr id="23" name="Google Shape;23;p3"/>
          <p:cNvCxnSpPr/>
          <p:nvPr/>
        </p:nvCxnSpPr>
        <p:spPr>
          <a:xfrm>
            <a:off x="256200" y="6401333"/>
            <a:ext cx="8659200" cy="1500"/>
          </a:xfrm>
          <a:prstGeom prst="straightConnector1">
            <a:avLst/>
          </a:prstGeom>
          <a:noFill/>
          <a:ln w="19050" cap="flat" cmpd="sng">
            <a:solidFill>
              <a:schemeClr val="dk2"/>
            </a:solidFill>
            <a:prstDash val="solid"/>
            <a:round/>
            <a:headEnd type="none" w="med" len="med"/>
            <a:tailEnd type="none" w="med" len="me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
        <p:cNvGrpSpPr/>
        <p:nvPr/>
      </p:nvGrpSpPr>
      <p:grpSpPr>
        <a:xfrm>
          <a:off x="0" y="0"/>
          <a:ext cx="0" cy="0"/>
          <a:chOff x="0" y="0"/>
          <a:chExt cx="0" cy="0"/>
        </a:xfrm>
      </p:grpSpPr>
      <p:sp>
        <p:nvSpPr>
          <p:cNvPr id="25" name="Google Shape;25;p4"/>
          <p:cNvSpPr txBox="1">
            <a:spLocks noGrp="1"/>
          </p:cNvSpPr>
          <p:nvPr>
            <p:ph type="ctrTitle"/>
          </p:nvPr>
        </p:nvSpPr>
        <p:spPr>
          <a:xfrm>
            <a:off x="685800" y="2111121"/>
            <a:ext cx="7772400" cy="15465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chemeClr val="dk1"/>
              </a:buClr>
              <a:buSzPts val="1400"/>
              <a:buFont typeface="Arial"/>
              <a:buNone/>
              <a:defRPr sz="1400" b="0" i="0" u="none" strike="noStrike" cap="none">
                <a:solidFill>
                  <a:srgbClr val="000000"/>
                </a:solidFill>
                <a:latin typeface="Arial"/>
                <a:ea typeface="Arial"/>
                <a:cs typeface="Arial"/>
                <a:sym typeface="Arial"/>
              </a:defRPr>
            </a:lvl1pPr>
            <a:lvl2pPr marL="0" marR="0" lvl="1" indent="0" algn="ctr" rtl="0">
              <a:lnSpc>
                <a:spcPct val="100000"/>
              </a:lnSpc>
              <a:spcBef>
                <a:spcPts val="0"/>
              </a:spcBef>
              <a:spcAft>
                <a:spcPts val="0"/>
              </a:spcAft>
              <a:buClr>
                <a:schemeClr val="dk1"/>
              </a:buClr>
              <a:buSzPts val="1400"/>
              <a:buFont typeface="Arial"/>
              <a:buNone/>
              <a:defRPr sz="1800"/>
            </a:lvl2pPr>
            <a:lvl3pPr marL="0" marR="0" lvl="2" indent="0" algn="ctr" rtl="0">
              <a:spcBef>
                <a:spcPts val="0"/>
              </a:spcBef>
              <a:spcAft>
                <a:spcPts val="0"/>
              </a:spcAft>
              <a:buClr>
                <a:schemeClr val="dk1"/>
              </a:buClr>
              <a:buSzPts val="1400"/>
              <a:buFont typeface="Arial"/>
              <a:buNone/>
              <a:defRPr sz="1800"/>
            </a:lvl3pPr>
            <a:lvl4pPr marL="0" marR="0" lvl="3" indent="0" algn="ctr" rtl="0">
              <a:spcBef>
                <a:spcPts val="0"/>
              </a:spcBef>
              <a:spcAft>
                <a:spcPts val="0"/>
              </a:spcAft>
              <a:buClr>
                <a:schemeClr val="dk1"/>
              </a:buClr>
              <a:buSzPts val="1400"/>
              <a:buFont typeface="Arial"/>
              <a:buNone/>
              <a:defRPr sz="1800"/>
            </a:lvl4pPr>
            <a:lvl5pPr marL="0" marR="0" lvl="4" indent="0" algn="ctr" rtl="0">
              <a:spcBef>
                <a:spcPts val="0"/>
              </a:spcBef>
              <a:spcAft>
                <a:spcPts val="0"/>
              </a:spcAft>
              <a:buClr>
                <a:schemeClr val="dk1"/>
              </a:buClr>
              <a:buSzPts val="1400"/>
              <a:buFont typeface="Arial"/>
              <a:buNone/>
              <a:defRPr sz="1800"/>
            </a:lvl5pPr>
            <a:lvl6pPr marL="0" marR="0" lvl="5" indent="0" algn="ctr" rtl="0">
              <a:spcBef>
                <a:spcPts val="0"/>
              </a:spcBef>
              <a:spcAft>
                <a:spcPts val="0"/>
              </a:spcAft>
              <a:buClr>
                <a:schemeClr val="dk1"/>
              </a:buClr>
              <a:buSzPts val="1400"/>
              <a:buFont typeface="Arial"/>
              <a:buNone/>
              <a:defRPr sz="1800"/>
            </a:lvl6pPr>
            <a:lvl7pPr marL="0" marR="0" lvl="6" indent="0" algn="ctr" rtl="0">
              <a:spcBef>
                <a:spcPts val="0"/>
              </a:spcBef>
              <a:spcAft>
                <a:spcPts val="0"/>
              </a:spcAft>
              <a:buClr>
                <a:schemeClr val="dk1"/>
              </a:buClr>
              <a:buSzPts val="1400"/>
              <a:buFont typeface="Arial"/>
              <a:buNone/>
              <a:defRPr sz="1800"/>
            </a:lvl7pPr>
            <a:lvl8pPr marL="0" marR="0" lvl="7" indent="0" algn="ctr" rtl="0">
              <a:spcBef>
                <a:spcPts val="0"/>
              </a:spcBef>
              <a:spcAft>
                <a:spcPts val="0"/>
              </a:spcAft>
              <a:buClr>
                <a:schemeClr val="dk1"/>
              </a:buClr>
              <a:buSzPts val="1400"/>
              <a:buFont typeface="Arial"/>
              <a:buNone/>
              <a:defRPr sz="1800"/>
            </a:lvl8pPr>
            <a:lvl9pPr marL="0" marR="0" lvl="8" indent="0" algn="ctr" rtl="0">
              <a:spcBef>
                <a:spcPts val="0"/>
              </a:spcBef>
              <a:spcAft>
                <a:spcPts val="0"/>
              </a:spcAft>
              <a:buClr>
                <a:schemeClr val="dk1"/>
              </a:buClr>
              <a:buSzPts val="1400"/>
              <a:buFont typeface="Arial"/>
              <a:buNone/>
              <a:defRPr sz="1800"/>
            </a:lvl9pPr>
          </a:lstStyle>
          <a:p>
            <a:endParaRPr/>
          </a:p>
        </p:txBody>
      </p:sp>
      <p:sp>
        <p:nvSpPr>
          <p:cNvPr id="26" name="Google Shape;26;p4"/>
          <p:cNvSpPr txBox="1">
            <a:spLocks noGrp="1"/>
          </p:cNvSpPr>
          <p:nvPr>
            <p:ph type="subTitle" idx="1"/>
          </p:nvPr>
        </p:nvSpPr>
        <p:spPr>
          <a:xfrm>
            <a:off x="685800" y="3786735"/>
            <a:ext cx="7772400" cy="1046400"/>
          </a:xfrm>
          <a:prstGeom prst="rect">
            <a:avLst/>
          </a:prstGeom>
          <a:noFill/>
          <a:ln>
            <a:noFill/>
          </a:ln>
        </p:spPr>
        <p:txBody>
          <a:bodyPr spcFirstLastPara="1" wrap="square" lIns="91425" tIns="91425" rIns="91425" bIns="91425" anchor="t" anchorCtr="0">
            <a:noAutofit/>
          </a:bodyPr>
          <a:lstStyle>
            <a:lvl1pPr marL="0" marR="0" lvl="0" indent="0" algn="ctr" rtl="0">
              <a:lnSpc>
                <a:spcPct val="100000"/>
              </a:lnSpc>
              <a:spcBef>
                <a:spcPts val="0"/>
              </a:spcBef>
              <a:spcAft>
                <a:spcPts val="0"/>
              </a:spcAft>
              <a:buClr>
                <a:schemeClr val="dk2"/>
              </a:buClr>
              <a:buSzPts val="1400"/>
              <a:buFont typeface="Arial"/>
              <a:buNone/>
              <a:defRPr sz="1400" b="0" i="0" u="none" strike="noStrike" cap="none">
                <a:solidFill>
                  <a:srgbClr val="000000"/>
                </a:solidFill>
                <a:latin typeface="Arial"/>
                <a:ea typeface="Arial"/>
                <a:cs typeface="Arial"/>
                <a:sym typeface="Arial"/>
              </a:defRPr>
            </a:lvl1pPr>
            <a:lvl2pPr marL="0" marR="0" lvl="1" indent="0" algn="ctr" rtl="0">
              <a:lnSpc>
                <a:spcPct val="100000"/>
              </a:lnSpc>
              <a:spcBef>
                <a:spcPts val="0"/>
              </a:spcBef>
              <a:spcAft>
                <a:spcPts val="0"/>
              </a:spcAft>
              <a:buClr>
                <a:schemeClr val="dk2"/>
              </a:buClr>
              <a:buSzPts val="1400"/>
              <a:buFont typeface="Arial"/>
              <a:buNone/>
              <a:defRPr sz="1400" b="0" i="0" u="none" strike="noStrike" cap="none">
                <a:solidFill>
                  <a:srgbClr val="000000"/>
                </a:solidFill>
                <a:latin typeface="Arial"/>
                <a:ea typeface="Arial"/>
                <a:cs typeface="Arial"/>
                <a:sym typeface="Arial"/>
              </a:defRPr>
            </a:lvl2pPr>
            <a:lvl3pPr marL="0" marR="0" lvl="2" indent="0" algn="ctr" rtl="0">
              <a:lnSpc>
                <a:spcPct val="100000"/>
              </a:lnSpc>
              <a:spcBef>
                <a:spcPts val="0"/>
              </a:spcBef>
              <a:spcAft>
                <a:spcPts val="0"/>
              </a:spcAft>
              <a:buClr>
                <a:schemeClr val="dk2"/>
              </a:buClr>
              <a:buSzPts val="1400"/>
              <a:buFont typeface="Arial"/>
              <a:buNone/>
              <a:defRPr sz="1400" b="0" i="0" u="none" strike="noStrike" cap="none">
                <a:solidFill>
                  <a:srgbClr val="000000"/>
                </a:solidFill>
                <a:latin typeface="Arial"/>
                <a:ea typeface="Arial"/>
                <a:cs typeface="Arial"/>
                <a:sym typeface="Arial"/>
              </a:defRPr>
            </a:lvl3pPr>
            <a:lvl4pPr marL="0" marR="0" lvl="3" indent="0" algn="ctr" rtl="0">
              <a:lnSpc>
                <a:spcPct val="100000"/>
              </a:lnSpc>
              <a:spcBef>
                <a:spcPts val="0"/>
              </a:spcBef>
              <a:spcAft>
                <a:spcPts val="0"/>
              </a:spcAft>
              <a:buClr>
                <a:schemeClr val="dk2"/>
              </a:buClr>
              <a:buSzPts val="1400"/>
              <a:buFont typeface="Arial"/>
              <a:buNone/>
              <a:defRPr sz="1400" b="0" i="0" u="none" strike="noStrike" cap="none">
                <a:solidFill>
                  <a:srgbClr val="000000"/>
                </a:solidFill>
                <a:latin typeface="Arial"/>
                <a:ea typeface="Arial"/>
                <a:cs typeface="Arial"/>
                <a:sym typeface="Arial"/>
              </a:defRPr>
            </a:lvl4pPr>
            <a:lvl5pPr marL="0" marR="0" lvl="4" indent="0" algn="ctr" rtl="0">
              <a:lnSpc>
                <a:spcPct val="100000"/>
              </a:lnSpc>
              <a:spcBef>
                <a:spcPts val="0"/>
              </a:spcBef>
              <a:spcAft>
                <a:spcPts val="0"/>
              </a:spcAft>
              <a:buClr>
                <a:schemeClr val="dk2"/>
              </a:buClr>
              <a:buSzPts val="1400"/>
              <a:buFont typeface="Arial"/>
              <a:buNone/>
              <a:defRPr sz="1400" b="0" i="0" u="none" strike="noStrike" cap="none">
                <a:solidFill>
                  <a:srgbClr val="000000"/>
                </a:solidFill>
                <a:latin typeface="Arial"/>
                <a:ea typeface="Arial"/>
                <a:cs typeface="Arial"/>
                <a:sym typeface="Arial"/>
              </a:defRPr>
            </a:lvl5pPr>
            <a:lvl6pPr marL="0" marR="0" lvl="5" indent="0" algn="ctr" rtl="0">
              <a:lnSpc>
                <a:spcPct val="100000"/>
              </a:lnSpc>
              <a:spcBef>
                <a:spcPts val="0"/>
              </a:spcBef>
              <a:spcAft>
                <a:spcPts val="0"/>
              </a:spcAft>
              <a:buClr>
                <a:schemeClr val="dk2"/>
              </a:buClr>
              <a:buSzPts val="1400"/>
              <a:buFont typeface="Arial"/>
              <a:buNone/>
              <a:defRPr sz="1400" b="0" i="0" u="none" strike="noStrike" cap="none">
                <a:solidFill>
                  <a:srgbClr val="000000"/>
                </a:solidFill>
                <a:latin typeface="Arial"/>
                <a:ea typeface="Arial"/>
                <a:cs typeface="Arial"/>
                <a:sym typeface="Arial"/>
              </a:defRPr>
            </a:lvl6pPr>
            <a:lvl7pPr marL="0" marR="0" lvl="6" indent="0" algn="ctr" rtl="0">
              <a:lnSpc>
                <a:spcPct val="100000"/>
              </a:lnSpc>
              <a:spcBef>
                <a:spcPts val="0"/>
              </a:spcBef>
              <a:spcAft>
                <a:spcPts val="0"/>
              </a:spcAft>
              <a:buClr>
                <a:schemeClr val="dk2"/>
              </a:buClr>
              <a:buSzPts val="1400"/>
              <a:buFont typeface="Arial"/>
              <a:buNone/>
              <a:defRPr sz="1400" b="0" i="0" u="none" strike="noStrike" cap="none">
                <a:solidFill>
                  <a:srgbClr val="000000"/>
                </a:solidFill>
                <a:latin typeface="Arial"/>
                <a:ea typeface="Arial"/>
                <a:cs typeface="Arial"/>
                <a:sym typeface="Arial"/>
              </a:defRPr>
            </a:lvl7pPr>
            <a:lvl8pPr marL="0" marR="0" lvl="7" indent="0" algn="ctr" rtl="0">
              <a:lnSpc>
                <a:spcPct val="100000"/>
              </a:lnSpc>
              <a:spcBef>
                <a:spcPts val="0"/>
              </a:spcBef>
              <a:spcAft>
                <a:spcPts val="0"/>
              </a:spcAft>
              <a:buClr>
                <a:schemeClr val="dk2"/>
              </a:buClr>
              <a:buSzPts val="1400"/>
              <a:buFont typeface="Arial"/>
              <a:buNone/>
              <a:defRPr sz="1400" b="0" i="0" u="none" strike="noStrike" cap="none">
                <a:solidFill>
                  <a:srgbClr val="000000"/>
                </a:solidFill>
                <a:latin typeface="Arial"/>
                <a:ea typeface="Arial"/>
                <a:cs typeface="Arial"/>
                <a:sym typeface="Arial"/>
              </a:defRPr>
            </a:lvl8pPr>
            <a:lvl9pPr marL="0" marR="0" lvl="8" indent="0" algn="ctr" rtl="0">
              <a:lnSpc>
                <a:spcPct val="100000"/>
              </a:lnSpc>
              <a:spcBef>
                <a:spcPts val="0"/>
              </a:spcBef>
              <a:spcAft>
                <a:spcPts val="0"/>
              </a:spcAft>
              <a:buClr>
                <a:schemeClr val="dk2"/>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7" name="Google Shape;27;p4"/>
          <p:cNvSpPr txBox="1">
            <a:spLocks noGrp="1"/>
          </p:cNvSpPr>
          <p:nvPr>
            <p:ph type="sldNum" idx="12"/>
          </p:nvPr>
        </p:nvSpPr>
        <p:spPr>
          <a:xfrm>
            <a:off x="8556789" y="6333133"/>
            <a:ext cx="548700" cy="524700"/>
          </a:xfrm>
          <a:prstGeom prst="rect">
            <a:avLst/>
          </a:prstGeom>
          <a:noFill/>
          <a:ln>
            <a:noFill/>
          </a:ln>
        </p:spPr>
        <p:txBody>
          <a:bodyPr spcFirstLastPara="1" wrap="square" lIns="91425" tIns="91425" rIns="91425" bIns="91425" anchor="ctr" anchorCtr="0">
            <a:noAutofit/>
          </a:bodyPr>
          <a:lstStyle>
            <a:lvl1pPr marL="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
        <p:cNvGrpSpPr/>
        <p:nvPr/>
      </p:nvGrpSpPr>
      <p:grpSpPr>
        <a:xfrm>
          <a:off x="0" y="0"/>
          <a:ext cx="0" cy="0"/>
          <a:chOff x="0" y="0"/>
          <a:chExt cx="0" cy="0"/>
        </a:xfrm>
      </p:grpSpPr>
      <p:sp>
        <p:nvSpPr>
          <p:cNvPr id="29" name="Google Shape;29;p5"/>
          <p:cNvSpPr txBox="1">
            <a:spLocks noGrp="1"/>
          </p:cNvSpPr>
          <p:nvPr>
            <p:ph type="title"/>
          </p:nvPr>
        </p:nvSpPr>
        <p:spPr>
          <a:xfrm>
            <a:off x="311700" y="593367"/>
            <a:ext cx="8520600" cy="763500"/>
          </a:xfrm>
          <a:prstGeom prst="rect">
            <a:avLst/>
          </a:prstGeom>
        </p:spPr>
        <p:txBody>
          <a:bodyPr spcFirstLastPara="1" wrap="square" lIns="91425" tIns="91425" rIns="91425" bIns="91425" anchor="b" anchorCtr="0">
            <a:no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0" name="Google Shape;30;p5"/>
          <p:cNvSpPr txBox="1">
            <a:spLocks noGrp="1"/>
          </p:cNvSpPr>
          <p:nvPr>
            <p:ph type="body" idx="1"/>
          </p:nvPr>
        </p:nvSpPr>
        <p:spPr>
          <a:xfrm>
            <a:off x="311700" y="1536633"/>
            <a:ext cx="8520600" cy="4555200"/>
          </a:xfrm>
          <a:prstGeom prst="rect">
            <a:avLst/>
          </a:prstGeom>
        </p:spPr>
        <p:txBody>
          <a:bodyPr spcFirstLastPara="1" wrap="square" lIns="91425" tIns="91425" rIns="91425" bIns="91425" anchor="t" anchorCtr="0">
            <a:noAutofit/>
          </a:bodyPr>
          <a:lstStyle>
            <a:lvl1pPr marL="457200" lvl="0" indent="-228600" rtl="0">
              <a:spcBef>
                <a:spcPts val="560"/>
              </a:spcBef>
              <a:spcAft>
                <a:spcPts val="0"/>
              </a:spcAft>
              <a:buSzPts val="1400"/>
              <a:buNone/>
              <a:defRPr/>
            </a:lvl1pPr>
            <a:lvl2pPr marL="914400" lvl="1" indent="-317500" rtl="0">
              <a:spcBef>
                <a:spcPts val="480"/>
              </a:spcBef>
              <a:spcAft>
                <a:spcPts val="0"/>
              </a:spcAft>
              <a:buSzPts val="1400"/>
              <a:buChar char="▪"/>
              <a:defRPr/>
            </a:lvl2pPr>
            <a:lvl3pPr marL="1371600" lvl="2" indent="-317500" rtl="0">
              <a:spcBef>
                <a:spcPts val="400"/>
              </a:spcBef>
              <a:spcAft>
                <a:spcPts val="0"/>
              </a:spcAft>
              <a:buSzPts val="1400"/>
              <a:buChar char="•"/>
              <a:defRPr/>
            </a:lvl3pPr>
            <a:lvl4pPr marL="1828800" lvl="3" indent="-317500" rtl="0">
              <a:spcBef>
                <a:spcPts val="360"/>
              </a:spcBef>
              <a:spcAft>
                <a:spcPts val="0"/>
              </a:spcAft>
              <a:buSzPts val="1400"/>
              <a:buChar char="–"/>
              <a:defRPr/>
            </a:lvl4pPr>
            <a:lvl5pPr marL="2286000" lvl="4" indent="-317500" rtl="0">
              <a:spcBef>
                <a:spcPts val="360"/>
              </a:spcBef>
              <a:spcAft>
                <a:spcPts val="0"/>
              </a:spcAft>
              <a:buSzPts val="1400"/>
              <a:buChar char="»"/>
              <a:defRPr/>
            </a:lvl5pPr>
            <a:lvl6pPr marL="2743200" lvl="5" indent="-317500" rtl="0">
              <a:spcBef>
                <a:spcPts val="400"/>
              </a:spcBef>
              <a:spcAft>
                <a:spcPts val="0"/>
              </a:spcAft>
              <a:buSzPts val="1400"/>
              <a:buChar char="•"/>
              <a:defRPr/>
            </a:lvl6pPr>
            <a:lvl7pPr marL="3200400" lvl="6" indent="-317500" rtl="0">
              <a:spcBef>
                <a:spcPts val="400"/>
              </a:spcBef>
              <a:spcAft>
                <a:spcPts val="0"/>
              </a:spcAft>
              <a:buSzPts val="1400"/>
              <a:buChar char="•"/>
              <a:defRPr/>
            </a:lvl7pPr>
            <a:lvl8pPr marL="3657600" lvl="7" indent="-317500" rtl="0">
              <a:spcBef>
                <a:spcPts val="400"/>
              </a:spcBef>
              <a:spcAft>
                <a:spcPts val="0"/>
              </a:spcAft>
              <a:buSzPts val="1400"/>
              <a:buChar char="•"/>
              <a:defRPr/>
            </a:lvl8pPr>
            <a:lvl9pPr marL="4114800" lvl="8" indent="-317500" rtl="0">
              <a:spcBef>
                <a:spcPts val="400"/>
              </a:spcBef>
              <a:spcAft>
                <a:spcPts val="0"/>
              </a:spcAft>
              <a:buSzPts val="1400"/>
              <a:buChar char="•"/>
              <a:defRPr/>
            </a:lvl9pPr>
          </a:lstStyle>
          <a:p>
            <a:endParaRPr/>
          </a:p>
        </p:txBody>
      </p:sp>
      <p:sp>
        <p:nvSpPr>
          <p:cNvPr id="31" name="Google Shape;31;p5"/>
          <p:cNvSpPr txBox="1">
            <a:spLocks noGrp="1"/>
          </p:cNvSpPr>
          <p:nvPr>
            <p:ph type="sldNum" idx="12"/>
          </p:nvPr>
        </p:nvSpPr>
        <p:spPr>
          <a:xfrm>
            <a:off x="8472458" y="6217622"/>
            <a:ext cx="548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2"/>
        <p:cNvGrpSpPr/>
        <p:nvPr/>
      </p:nvGrpSpPr>
      <p:grpSpPr>
        <a:xfrm>
          <a:off x="0" y="0"/>
          <a:ext cx="0" cy="0"/>
          <a:chOff x="0" y="0"/>
          <a:chExt cx="0" cy="0"/>
        </a:xfrm>
      </p:grpSpPr>
      <p:sp>
        <p:nvSpPr>
          <p:cNvPr id="33" name="Google Shape;3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Clr>
                <a:schemeClr val="dk1"/>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4" name="Google Shape;34;p6"/>
          <p:cNvSpPr txBox="1">
            <a:spLocks noGrp="1"/>
          </p:cNvSpPr>
          <p:nvPr>
            <p:ph type="body" idx="1"/>
          </p:nvPr>
        </p:nvSpPr>
        <p:spPr>
          <a:xfrm>
            <a:off x="457200" y="1600200"/>
            <a:ext cx="8229600" cy="4526100"/>
          </a:xfrm>
          <a:prstGeom prst="rect">
            <a:avLst/>
          </a:prstGeom>
          <a:noFill/>
          <a:ln>
            <a:noFill/>
          </a:ln>
        </p:spPr>
        <p:txBody>
          <a:bodyPr spcFirstLastPara="1" wrap="square" lIns="91425" tIns="45700" rIns="91425" bIns="45700" anchor="t" anchorCtr="0">
            <a:noAutofit/>
          </a:bodyPr>
          <a:lstStyle>
            <a:lvl1pPr marL="457200" lvl="0" indent="-228600" algn="l" rtl="0">
              <a:spcBef>
                <a:spcPts val="360"/>
              </a:spcBef>
              <a:spcAft>
                <a:spcPts val="0"/>
              </a:spcAft>
              <a:buClr>
                <a:schemeClr val="dk1"/>
              </a:buClr>
              <a:buSzPts val="1800"/>
              <a:buNone/>
              <a:defRPr/>
            </a:lvl1pPr>
            <a:lvl2pPr marL="914400" lvl="1" indent="-342900" algn="l" rtl="0">
              <a:spcBef>
                <a:spcPts val="360"/>
              </a:spcBef>
              <a:spcAft>
                <a:spcPts val="0"/>
              </a:spcAft>
              <a:buClr>
                <a:schemeClr val="dk1"/>
              </a:buClr>
              <a:buSzPts val="1800"/>
              <a:buChar char="▪"/>
              <a:defRPr/>
            </a:lvl2pPr>
            <a:lvl3pPr marL="1371600" lvl="2" indent="-342900" algn="l" rtl="0">
              <a:spcBef>
                <a:spcPts val="360"/>
              </a:spcBef>
              <a:spcAft>
                <a:spcPts val="0"/>
              </a:spcAft>
              <a:buClr>
                <a:schemeClr val="dk1"/>
              </a:buClr>
              <a:buSzPts val="1800"/>
              <a:buChar char="•"/>
              <a:defRPr/>
            </a:lvl3pPr>
            <a:lvl4pPr marL="1828800" lvl="3" indent="-342900" algn="l" rtl="0">
              <a:spcBef>
                <a:spcPts val="360"/>
              </a:spcBef>
              <a:spcAft>
                <a:spcPts val="0"/>
              </a:spcAft>
              <a:buClr>
                <a:schemeClr val="dk1"/>
              </a:buClr>
              <a:buSzPts val="1800"/>
              <a:buChar char="–"/>
              <a:defRPr/>
            </a:lvl4pPr>
            <a:lvl5pPr marL="2286000" lvl="4" indent="-342900" algn="l" rtl="0">
              <a:spcBef>
                <a:spcPts val="360"/>
              </a:spcBef>
              <a:spcAft>
                <a:spcPts val="0"/>
              </a:spcAft>
              <a:buClr>
                <a:schemeClr val="dk1"/>
              </a:buClr>
              <a:buSzPts val="1800"/>
              <a:buChar char="»"/>
              <a:defRPr/>
            </a:lvl5pPr>
            <a:lvl6pPr marL="2743200" lvl="5" indent="-342900" algn="l" rtl="0">
              <a:spcBef>
                <a:spcPts val="360"/>
              </a:spcBef>
              <a:spcAft>
                <a:spcPts val="0"/>
              </a:spcAft>
              <a:buClr>
                <a:schemeClr val="dk1"/>
              </a:buClr>
              <a:buSzPts val="1800"/>
              <a:buChar char="•"/>
              <a:defRPr/>
            </a:lvl6pPr>
            <a:lvl7pPr marL="3200400" lvl="6" indent="-342900" algn="l" rtl="0">
              <a:spcBef>
                <a:spcPts val="360"/>
              </a:spcBef>
              <a:spcAft>
                <a:spcPts val="0"/>
              </a:spcAft>
              <a:buClr>
                <a:schemeClr val="dk1"/>
              </a:buClr>
              <a:buSzPts val="1800"/>
              <a:buChar char="•"/>
              <a:defRPr/>
            </a:lvl7pPr>
            <a:lvl8pPr marL="3657600" lvl="7" indent="-342900" algn="l" rtl="0">
              <a:spcBef>
                <a:spcPts val="360"/>
              </a:spcBef>
              <a:spcAft>
                <a:spcPts val="0"/>
              </a:spcAft>
              <a:buClr>
                <a:schemeClr val="dk1"/>
              </a:buClr>
              <a:buSzPts val="1800"/>
              <a:buChar char="•"/>
              <a:defRPr/>
            </a:lvl8pPr>
            <a:lvl9pPr marL="4114800" lvl="8" indent="-342900" algn="l" rtl="0">
              <a:spcBef>
                <a:spcPts val="360"/>
              </a:spcBef>
              <a:spcAft>
                <a:spcPts val="0"/>
              </a:spcAft>
              <a:buClr>
                <a:schemeClr val="dk1"/>
              </a:buClr>
              <a:buSzPts val="1800"/>
              <a:buChar char="•"/>
              <a:defRPr/>
            </a:lvl9pPr>
          </a:lstStyle>
          <a:p>
            <a:endParaRPr/>
          </a:p>
        </p:txBody>
      </p:sp>
      <p:sp>
        <p:nvSpPr>
          <p:cNvPr id="35" name="Google Shape;35;p6"/>
          <p:cNvSpPr txBox="1">
            <a:spLocks noGrp="1"/>
          </p:cNvSpPr>
          <p:nvPr>
            <p:ph type="dt" idx="10"/>
          </p:nvPr>
        </p:nvSpPr>
        <p:spPr>
          <a:xfrm>
            <a:off x="457200" y="6356350"/>
            <a:ext cx="21336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 name="Google Shape;36;p6"/>
          <p:cNvSpPr txBox="1">
            <a:spLocks noGrp="1"/>
          </p:cNvSpPr>
          <p:nvPr>
            <p:ph type="ftr" idx="11"/>
          </p:nvPr>
        </p:nvSpPr>
        <p:spPr>
          <a:xfrm>
            <a:off x="3124200" y="6356350"/>
            <a:ext cx="28956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 name="Google Shape;37;p6"/>
          <p:cNvSpPr txBox="1">
            <a:spLocks noGrp="1"/>
          </p:cNvSpPr>
          <p:nvPr>
            <p:ph type="sldNum" idx="12"/>
          </p:nvPr>
        </p:nvSpPr>
        <p:spPr>
          <a:xfrm>
            <a:off x="6553200" y="6356350"/>
            <a:ext cx="21336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990600" y="152400"/>
            <a:ext cx="7924800" cy="8379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dk1"/>
              </a:buClr>
              <a:buSzPts val="1400"/>
              <a:buFont typeface="Calibri"/>
              <a:buNone/>
              <a:defRPr sz="14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400"/>
              <a:buFont typeface="Arial"/>
              <a:buNone/>
              <a:defRPr sz="1800"/>
            </a:lvl2pPr>
            <a:lvl3pPr marL="0" marR="0" lvl="2" indent="0" algn="l" rtl="0">
              <a:spcBef>
                <a:spcPts val="0"/>
              </a:spcBef>
              <a:spcAft>
                <a:spcPts val="0"/>
              </a:spcAft>
              <a:buSzPts val="1400"/>
              <a:buFont typeface="Arial"/>
              <a:buNone/>
              <a:defRPr sz="1800"/>
            </a:lvl3pPr>
            <a:lvl4pPr marL="0" marR="0" lvl="3" indent="0" algn="l" rtl="0">
              <a:spcBef>
                <a:spcPts val="0"/>
              </a:spcBef>
              <a:spcAft>
                <a:spcPts val="0"/>
              </a:spcAft>
              <a:buSzPts val="1400"/>
              <a:buFont typeface="Arial"/>
              <a:buNone/>
              <a:defRPr sz="1800"/>
            </a:lvl4pPr>
            <a:lvl5pPr marL="0" marR="0" lvl="4" indent="0" algn="l" rtl="0">
              <a:spcBef>
                <a:spcPts val="0"/>
              </a:spcBef>
              <a:spcAft>
                <a:spcPts val="0"/>
              </a:spcAft>
              <a:buSzPts val="1400"/>
              <a:buFont typeface="Arial"/>
              <a:buNone/>
              <a:defRPr sz="1800"/>
            </a:lvl5pPr>
            <a:lvl6pPr marL="0" marR="0" lvl="5" indent="0" algn="l" rtl="0">
              <a:spcBef>
                <a:spcPts val="0"/>
              </a:spcBef>
              <a:spcAft>
                <a:spcPts val="0"/>
              </a:spcAft>
              <a:buSzPts val="1400"/>
              <a:buFont typeface="Arial"/>
              <a:buNone/>
              <a:defRPr sz="1800"/>
            </a:lvl6pPr>
            <a:lvl7pPr marL="0" marR="0" lvl="6" indent="0" algn="l" rtl="0">
              <a:spcBef>
                <a:spcPts val="0"/>
              </a:spcBef>
              <a:spcAft>
                <a:spcPts val="0"/>
              </a:spcAft>
              <a:buSzPts val="1400"/>
              <a:buFont typeface="Arial"/>
              <a:buNone/>
              <a:defRPr sz="1800"/>
            </a:lvl7pPr>
            <a:lvl8pPr marL="0" marR="0" lvl="7" indent="0" algn="l" rtl="0">
              <a:spcBef>
                <a:spcPts val="0"/>
              </a:spcBef>
              <a:spcAft>
                <a:spcPts val="0"/>
              </a:spcAft>
              <a:buSzPts val="1400"/>
              <a:buFont typeface="Arial"/>
              <a:buNone/>
              <a:defRPr sz="1800"/>
            </a:lvl8pPr>
            <a:lvl9pPr marL="0" marR="0" lvl="8" indent="0" algn="l" rtl="0">
              <a:spcBef>
                <a:spcPts val="0"/>
              </a:spcBef>
              <a:spcAft>
                <a:spcPts val="0"/>
              </a:spcAft>
              <a:buSzPts val="1400"/>
              <a:buFont typeface="Arial"/>
              <a:buNone/>
              <a:defRPr sz="1800"/>
            </a:lvl9pPr>
          </a:lstStyle>
          <a:p>
            <a:endParaRPr/>
          </a:p>
        </p:txBody>
      </p:sp>
      <p:sp>
        <p:nvSpPr>
          <p:cNvPr id="11" name="Google Shape;11;p1"/>
          <p:cNvSpPr txBox="1">
            <a:spLocks noGrp="1"/>
          </p:cNvSpPr>
          <p:nvPr>
            <p:ph type="body" idx="1"/>
          </p:nvPr>
        </p:nvSpPr>
        <p:spPr>
          <a:xfrm>
            <a:off x="228600" y="1143000"/>
            <a:ext cx="8686800" cy="49833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560"/>
              </a:spcBef>
              <a:spcAft>
                <a:spcPts val="0"/>
              </a:spcAft>
              <a:buClr>
                <a:schemeClr val="dk1"/>
              </a:buClr>
              <a:buSzPts val="1400"/>
              <a:buFont typeface="Calibri"/>
              <a:buNone/>
              <a:defRPr sz="1400" b="0" i="0" u="none" strike="noStrike" cap="none">
                <a:solidFill>
                  <a:srgbClr val="000000"/>
                </a:solidFill>
                <a:latin typeface="Arial"/>
                <a:ea typeface="Arial"/>
                <a:cs typeface="Arial"/>
                <a:sym typeface="Arial"/>
              </a:defRPr>
            </a:lvl1pPr>
            <a:lvl2pPr marL="914400" marR="0" lvl="1" indent="-317500" algn="l" rtl="0">
              <a:lnSpc>
                <a:spcPct val="100000"/>
              </a:lnSpc>
              <a:spcBef>
                <a:spcPts val="480"/>
              </a:spcBef>
              <a:spcAft>
                <a:spcPts val="0"/>
              </a:spcAft>
              <a:buClr>
                <a:schemeClr val="dk1"/>
              </a:buClr>
              <a:buSzPts val="1400"/>
              <a:buFont typeface="Noto Sans Symbols"/>
              <a:buChar char="▪"/>
              <a:defRPr sz="1400" b="0" i="0" u="none" strike="noStrike" cap="none">
                <a:solidFill>
                  <a:srgbClr val="000000"/>
                </a:solidFill>
                <a:latin typeface="Arial"/>
                <a:ea typeface="Arial"/>
                <a:cs typeface="Arial"/>
                <a:sym typeface="Arial"/>
              </a:defRPr>
            </a:lvl2pPr>
            <a:lvl3pPr marL="1371600" marR="0" lvl="2" indent="-317500" algn="l" rtl="0">
              <a:lnSpc>
                <a:spcPct val="100000"/>
              </a:lnSpc>
              <a:spcBef>
                <a:spcPts val="40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3pPr>
            <a:lvl4pPr marL="1828800" marR="0" lvl="3" indent="-317500" algn="l" rtl="0">
              <a:lnSpc>
                <a:spcPct val="100000"/>
              </a:lnSpc>
              <a:spcBef>
                <a:spcPts val="36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4pPr>
            <a:lvl5pPr marL="2286000" marR="0" lvl="4" indent="-317500" algn="l" rtl="0">
              <a:lnSpc>
                <a:spcPct val="100000"/>
              </a:lnSpc>
              <a:spcBef>
                <a:spcPts val="36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5pPr>
            <a:lvl6pPr marL="2743200" marR="0" lvl="5" indent="-317500" algn="l" rtl="0">
              <a:lnSpc>
                <a:spcPct val="100000"/>
              </a:lnSpc>
              <a:spcBef>
                <a:spcPts val="40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6pPr>
            <a:lvl7pPr marL="3200400" marR="0" lvl="6" indent="-317500" algn="l" rtl="0">
              <a:lnSpc>
                <a:spcPct val="100000"/>
              </a:lnSpc>
              <a:spcBef>
                <a:spcPts val="40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7pPr>
            <a:lvl8pPr marL="3657600" marR="0" lvl="7" indent="-317500" algn="l" rtl="0">
              <a:lnSpc>
                <a:spcPct val="100000"/>
              </a:lnSpc>
              <a:spcBef>
                <a:spcPts val="40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8pPr>
            <a:lvl9pPr marL="4114800" marR="0" lvl="8" indent="-317500" algn="l" rtl="0">
              <a:lnSpc>
                <a:spcPct val="100000"/>
              </a:lnSpc>
              <a:spcBef>
                <a:spcPts val="400"/>
              </a:spcBef>
              <a:spcAft>
                <a:spcPts val="0"/>
              </a:spcAft>
              <a:buClr>
                <a:schemeClr val="dk1"/>
              </a:buClr>
              <a:buSzPts val="1400"/>
              <a:buFont typeface="Arial"/>
              <a:buChar char="•"/>
              <a:defRPr sz="1400" b="0" i="0" u="none" strike="noStrike" cap="none">
                <a:solidFill>
                  <a:srgbClr val="000000"/>
                </a:solidFill>
                <a:latin typeface="Arial"/>
                <a:ea typeface="Arial"/>
                <a:cs typeface="Arial"/>
                <a:sym typeface="Arial"/>
              </a:defRPr>
            </a:lvl9pPr>
          </a:lstStyle>
          <a:p>
            <a:endParaRPr/>
          </a:p>
        </p:txBody>
      </p:sp>
      <p:sp>
        <p:nvSpPr>
          <p:cNvPr id="12" name="Google Shape;12;p1"/>
          <p:cNvSpPr txBox="1">
            <a:spLocks noGrp="1"/>
          </p:cNvSpPr>
          <p:nvPr>
            <p:ph type="sldNum" idx="12"/>
          </p:nvPr>
        </p:nvSpPr>
        <p:spPr>
          <a:xfrm>
            <a:off x="7480125" y="6356349"/>
            <a:ext cx="13716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3" name="Google Shape;13;p1"/>
          <p:cNvPicPr preferRelativeResize="0"/>
          <p:nvPr/>
        </p:nvPicPr>
        <p:blipFill rotWithShape="1">
          <a:blip r:embed="rId7">
            <a:alphaModFix/>
          </a:blip>
          <a:srcRect/>
          <a:stretch/>
        </p:blipFill>
        <p:spPr>
          <a:xfrm>
            <a:off x="228600" y="152400"/>
            <a:ext cx="570300" cy="571500"/>
          </a:xfrm>
          <a:prstGeom prst="rect">
            <a:avLst/>
          </a:prstGeom>
          <a:noFill/>
          <a:ln>
            <a:noFill/>
          </a:ln>
        </p:spPr>
      </p:pic>
      <p:cxnSp>
        <p:nvCxnSpPr>
          <p:cNvPr id="14" name="Google Shape;14;p1"/>
          <p:cNvCxnSpPr/>
          <p:nvPr/>
        </p:nvCxnSpPr>
        <p:spPr>
          <a:xfrm>
            <a:off x="228600" y="990600"/>
            <a:ext cx="8686800" cy="0"/>
          </a:xfrm>
          <a:prstGeom prst="straightConnector1">
            <a:avLst/>
          </a:prstGeom>
          <a:noFill/>
          <a:ln w="19050" cap="flat" cmpd="sng">
            <a:solidFill>
              <a:schemeClr val="dk1"/>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hyperlink" Target="mailto:gsaxcesshelp@gsa.gov" TargetMode="External"/><Relationship Id="rId2" Type="http://schemas.openxmlformats.org/officeDocument/2006/relationships/notesSlide" Target="../notesSlides/notesSlide56.xml"/><Relationship Id="rId1" Type="http://schemas.openxmlformats.org/officeDocument/2006/relationships/slideLayout" Target="../slideLayouts/slideLayout5.xml"/><Relationship Id="rId5" Type="http://schemas.openxmlformats.org/officeDocument/2006/relationships/hyperlink" Target="mailto:mysales.helpdesk@gsa.gov" TargetMode="External"/><Relationship Id="rId4" Type="http://schemas.openxmlformats.org/officeDocument/2006/relationships/hyperlink" Target="mailto:computers.learning@gsa.gov"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gsaxcess.gov/videos/MFA_FirstTime_Login.mp4"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hyperlink" Target="https://gsaxcess.gov/videos/MFA_NextTime_Login.mp4"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1"/>
        <p:cNvGrpSpPr/>
        <p:nvPr/>
      </p:nvGrpSpPr>
      <p:grpSpPr>
        <a:xfrm>
          <a:off x="0" y="0"/>
          <a:ext cx="0" cy="0"/>
          <a:chOff x="0" y="0"/>
          <a:chExt cx="0" cy="0"/>
        </a:xfrm>
      </p:grpSpPr>
      <p:sp>
        <p:nvSpPr>
          <p:cNvPr id="42" name="Title"/>
          <p:cNvSpPr txBox="1">
            <a:spLocks noGrp="1"/>
          </p:cNvSpPr>
          <p:nvPr>
            <p:ph type="ctrTitle"/>
          </p:nvPr>
        </p:nvSpPr>
        <p:spPr>
          <a:xfrm>
            <a:off x="828675" y="1742625"/>
            <a:ext cx="7772400" cy="25845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sz="3600" b="1" dirty="0"/>
              <a:t>Multi-Factor Authentication</a:t>
            </a:r>
            <a:endParaRPr sz="3600" b="1" dirty="0"/>
          </a:p>
          <a:p>
            <a:pPr marL="0" lvl="0" indent="0" algn="ctr" rtl="0">
              <a:spcBef>
                <a:spcPts val="0"/>
              </a:spcBef>
              <a:spcAft>
                <a:spcPts val="0"/>
              </a:spcAft>
              <a:buClr>
                <a:schemeClr val="dk1"/>
              </a:buClr>
              <a:buSzPts val="4400"/>
              <a:buFont typeface="Arial"/>
              <a:buNone/>
            </a:pPr>
            <a:r>
              <a:rPr lang="en-US" sz="3600" b="1" dirty="0"/>
              <a:t>(MFA) &amp; GSA Personal Property Applications</a:t>
            </a:r>
            <a:endParaRPr sz="3600" b="1" dirty="0"/>
          </a:p>
        </p:txBody>
      </p:sp>
      <p:sp>
        <p:nvSpPr>
          <p:cNvPr id="43" name="Date"/>
          <p:cNvSpPr txBox="1"/>
          <p:nvPr/>
        </p:nvSpPr>
        <p:spPr>
          <a:xfrm>
            <a:off x="1809700" y="4578175"/>
            <a:ext cx="5505000" cy="129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800" dirty="0"/>
              <a:t>June 16, 2020</a:t>
            </a:r>
            <a:endParaRPr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Title"/>
          <p:cNvSpPr txBox="1">
            <a:spLocks noGrp="1"/>
          </p:cNvSpPr>
          <p:nvPr>
            <p:ph type="ctrTitle"/>
          </p:nvPr>
        </p:nvSpPr>
        <p:spPr>
          <a:xfrm>
            <a:off x="828675" y="1742625"/>
            <a:ext cx="7772400" cy="25845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sz="3600" b="1" dirty="0" smtClean="0"/>
              <a:t>How to Set Up Your </a:t>
            </a:r>
            <a:r>
              <a:rPr lang="en-US" sz="3600" b="1" dirty="0" err="1"/>
              <a:t>Okta</a:t>
            </a:r>
            <a:r>
              <a:rPr lang="en-US" sz="3600" b="1" dirty="0"/>
              <a:t> Account</a:t>
            </a:r>
            <a:endParaRPr sz="36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Go to your program’s login screen and click “Login”</a:t>
            </a:r>
            <a:endParaRPr/>
          </a:p>
        </p:txBody>
      </p:sp>
      <p:grpSp>
        <p:nvGrpSpPr>
          <p:cNvPr id="2" name="Image: Login Screens" descr="The image displays the four login screens: MySales (upper left), GSAXcess (upper right), NASA Pre-Screening Module (lower left), and the GSA-hosted computers for learning website (lower right). On each login screen is a red arrow pointing to the system's login button." title="Personal Property Program Login Screens"/>
          <p:cNvGrpSpPr/>
          <p:nvPr/>
        </p:nvGrpSpPr>
        <p:grpSpPr>
          <a:xfrm>
            <a:off x="-13750" y="1067500"/>
            <a:ext cx="9075126" cy="5702301"/>
            <a:chOff x="-13750" y="1067500"/>
            <a:chExt cx="9075126" cy="5702301"/>
          </a:xfrm>
        </p:grpSpPr>
        <p:pic>
          <p:nvPicPr>
            <p:cNvPr id="114" name="Google Shape;114;p17"/>
            <p:cNvPicPr preferRelativeResize="0"/>
            <p:nvPr/>
          </p:nvPicPr>
          <p:blipFill rotWithShape="1">
            <a:blip r:embed="rId3">
              <a:alphaModFix/>
            </a:blip>
            <a:srcRect l="1833" r="11668"/>
            <a:stretch/>
          </p:blipFill>
          <p:spPr>
            <a:xfrm>
              <a:off x="-13750" y="1067500"/>
              <a:ext cx="4573100" cy="3143501"/>
            </a:xfrm>
            <a:prstGeom prst="rect">
              <a:avLst/>
            </a:prstGeom>
            <a:noFill/>
            <a:ln>
              <a:noFill/>
            </a:ln>
          </p:spPr>
        </p:pic>
        <p:pic>
          <p:nvPicPr>
            <p:cNvPr id="115" name="Google Shape;115;p17"/>
            <p:cNvPicPr preferRelativeResize="0"/>
            <p:nvPr/>
          </p:nvPicPr>
          <p:blipFill>
            <a:blip r:embed="rId4">
              <a:alphaModFix/>
            </a:blip>
            <a:stretch>
              <a:fillRect/>
            </a:stretch>
          </p:blipFill>
          <p:spPr>
            <a:xfrm>
              <a:off x="4713350" y="4365400"/>
              <a:ext cx="4317451" cy="2404401"/>
            </a:xfrm>
            <a:prstGeom prst="rect">
              <a:avLst/>
            </a:prstGeom>
            <a:noFill/>
            <a:ln>
              <a:noFill/>
            </a:ln>
          </p:spPr>
        </p:pic>
        <p:pic>
          <p:nvPicPr>
            <p:cNvPr id="116" name="Google Shape;116;p17"/>
            <p:cNvPicPr preferRelativeResize="0"/>
            <p:nvPr/>
          </p:nvPicPr>
          <p:blipFill rotWithShape="1">
            <a:blip r:embed="rId5">
              <a:alphaModFix/>
            </a:blip>
            <a:srcRect b="13194"/>
            <a:stretch/>
          </p:blipFill>
          <p:spPr>
            <a:xfrm>
              <a:off x="114075" y="4288200"/>
              <a:ext cx="4457925" cy="2404400"/>
            </a:xfrm>
            <a:prstGeom prst="rect">
              <a:avLst/>
            </a:prstGeom>
            <a:noFill/>
            <a:ln>
              <a:noFill/>
            </a:ln>
          </p:spPr>
        </p:pic>
        <p:pic>
          <p:nvPicPr>
            <p:cNvPr id="117" name="Google Shape;117;p17"/>
            <p:cNvPicPr preferRelativeResize="0"/>
            <p:nvPr/>
          </p:nvPicPr>
          <p:blipFill>
            <a:blip r:embed="rId6">
              <a:alphaModFix/>
            </a:blip>
            <a:stretch>
              <a:fillRect/>
            </a:stretch>
          </p:blipFill>
          <p:spPr>
            <a:xfrm>
              <a:off x="4682775" y="1067500"/>
              <a:ext cx="4378601" cy="3297899"/>
            </a:xfrm>
            <a:prstGeom prst="rect">
              <a:avLst/>
            </a:prstGeom>
            <a:noFill/>
            <a:ln>
              <a:noFill/>
            </a:ln>
          </p:spPr>
        </p:pic>
        <p:sp>
          <p:nvSpPr>
            <p:cNvPr id="118" name="Google Shape;118;p17"/>
            <p:cNvSpPr/>
            <p:nvPr/>
          </p:nvSpPr>
          <p:spPr>
            <a:xfrm rot="10800000">
              <a:off x="1958862" y="3593989"/>
              <a:ext cx="627900" cy="6942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7"/>
            <p:cNvSpPr/>
            <p:nvPr/>
          </p:nvSpPr>
          <p:spPr>
            <a:xfrm>
              <a:off x="7533225" y="4928200"/>
              <a:ext cx="627900" cy="6942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7"/>
            <p:cNvSpPr/>
            <p:nvPr/>
          </p:nvSpPr>
          <p:spPr>
            <a:xfrm>
              <a:off x="3256825" y="4518750"/>
              <a:ext cx="627900" cy="6942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7"/>
            <p:cNvSpPr/>
            <p:nvPr/>
          </p:nvSpPr>
          <p:spPr>
            <a:xfrm>
              <a:off x="7904100" y="1613950"/>
              <a:ext cx="627900" cy="6942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Enter your email address and temporary password.</a:t>
            </a:r>
            <a:endParaRPr/>
          </a:p>
        </p:txBody>
      </p:sp>
      <p:grpSp>
        <p:nvGrpSpPr>
          <p:cNvPr id="2" name="Image" descr="On the right of the image is the system email titled &quot;Access to GSAXcess Granted.&quot; In the email is a temporary password circled in red. There is a large red arrow pointing from the temporary password to the box titled &quot;Password&quot; on the screenshot of the login screen." title="Location of temporary password and where to enter it on the login screen"/>
          <p:cNvGrpSpPr/>
          <p:nvPr/>
        </p:nvGrpSpPr>
        <p:grpSpPr>
          <a:xfrm>
            <a:off x="164325" y="1560167"/>
            <a:ext cx="8233576" cy="3820974"/>
            <a:chOff x="164325" y="1560167"/>
            <a:chExt cx="8233576" cy="3820974"/>
          </a:xfrm>
        </p:grpSpPr>
        <p:pic>
          <p:nvPicPr>
            <p:cNvPr id="127" name="Google Shape;127;p18"/>
            <p:cNvPicPr preferRelativeResize="0"/>
            <p:nvPr/>
          </p:nvPicPr>
          <p:blipFill>
            <a:blip r:embed="rId3">
              <a:alphaModFix/>
            </a:blip>
            <a:stretch>
              <a:fillRect/>
            </a:stretch>
          </p:blipFill>
          <p:spPr>
            <a:xfrm>
              <a:off x="4974450" y="1560167"/>
              <a:ext cx="3423451" cy="3820974"/>
            </a:xfrm>
            <a:prstGeom prst="rect">
              <a:avLst/>
            </a:prstGeom>
            <a:noFill/>
            <a:ln w="9525" cap="flat" cmpd="sng">
              <a:solidFill>
                <a:schemeClr val="dk2"/>
              </a:solidFill>
              <a:prstDash val="solid"/>
              <a:round/>
              <a:headEnd type="none" w="sm" len="sm"/>
              <a:tailEnd type="none" w="sm" len="sm"/>
            </a:ln>
          </p:spPr>
        </p:pic>
        <p:pic>
          <p:nvPicPr>
            <p:cNvPr id="128" name="Google Shape;128;p18"/>
            <p:cNvPicPr preferRelativeResize="0"/>
            <p:nvPr/>
          </p:nvPicPr>
          <p:blipFill>
            <a:blip r:embed="rId4">
              <a:alphaModFix/>
            </a:blip>
            <a:stretch>
              <a:fillRect/>
            </a:stretch>
          </p:blipFill>
          <p:spPr>
            <a:xfrm>
              <a:off x="164325" y="1972900"/>
              <a:ext cx="4669650" cy="2810495"/>
            </a:xfrm>
            <a:prstGeom prst="rect">
              <a:avLst/>
            </a:prstGeom>
            <a:noFill/>
            <a:ln w="9525" cap="flat" cmpd="sng">
              <a:solidFill>
                <a:schemeClr val="dk2"/>
              </a:solidFill>
              <a:prstDash val="solid"/>
              <a:round/>
              <a:headEnd type="none" w="sm" len="sm"/>
              <a:tailEnd type="none" w="sm" len="sm"/>
            </a:ln>
          </p:spPr>
        </p:pic>
        <p:sp>
          <p:nvSpPr>
            <p:cNvPr id="129" name="Google Shape;129;p18"/>
            <p:cNvSpPr/>
            <p:nvPr/>
          </p:nvSpPr>
          <p:spPr>
            <a:xfrm rot="10026805">
              <a:off x="3993573" y="2607585"/>
              <a:ext cx="1156837" cy="838008"/>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8"/>
            <p:cNvSpPr/>
            <p:nvPr/>
          </p:nvSpPr>
          <p:spPr>
            <a:xfrm>
              <a:off x="164325" y="3850400"/>
              <a:ext cx="2214300" cy="4959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1" name="Text"/>
          <p:cNvSpPr txBox="1"/>
          <p:nvPr/>
        </p:nvSpPr>
        <p:spPr>
          <a:xfrm>
            <a:off x="164325" y="5062900"/>
            <a:ext cx="4445400" cy="139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dirty="0"/>
              <a:t>Note: You will automatically receive this email on June 20, 2020 if you do not have a pre-existing OKTA account with a GSA application.</a:t>
            </a:r>
            <a:endParaRPr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Set up your Authentication Factors</a:t>
            </a:r>
            <a:endParaRPr/>
          </a:p>
        </p:txBody>
      </p:sp>
      <p:sp>
        <p:nvSpPr>
          <p:cNvPr id="138" name="Text"/>
          <p:cNvSpPr txBox="1"/>
          <p:nvPr/>
        </p:nvSpPr>
        <p:spPr>
          <a:xfrm>
            <a:off x="258400" y="1470750"/>
            <a:ext cx="3966000" cy="327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a:t>We recommend:</a:t>
            </a:r>
            <a:endParaRPr sz="2000"/>
          </a:p>
          <a:p>
            <a:pPr marL="457200" lvl="0" indent="-355600" algn="l" rtl="0">
              <a:spcBef>
                <a:spcPts val="0"/>
              </a:spcBef>
              <a:spcAft>
                <a:spcPts val="0"/>
              </a:spcAft>
              <a:buSzPts val="2000"/>
              <a:buChar char="●"/>
            </a:pPr>
            <a:r>
              <a:rPr lang="en-US" sz="2000"/>
              <a:t> You set up AT LEAST two factors</a:t>
            </a:r>
            <a:endParaRPr sz="2000"/>
          </a:p>
          <a:p>
            <a:pPr marL="457200" lvl="0" indent="-355600" algn="l" rtl="0">
              <a:spcBef>
                <a:spcPts val="0"/>
              </a:spcBef>
              <a:spcAft>
                <a:spcPts val="0"/>
              </a:spcAft>
              <a:buSzPts val="2000"/>
              <a:buChar char="●"/>
            </a:pPr>
            <a:r>
              <a:rPr lang="en-US" sz="2000"/>
              <a:t>One of the two factors be either:</a:t>
            </a:r>
            <a:endParaRPr sz="2000"/>
          </a:p>
          <a:p>
            <a:pPr marL="914400" lvl="1" indent="-355600" algn="l" rtl="0">
              <a:spcBef>
                <a:spcPts val="0"/>
              </a:spcBef>
              <a:spcAft>
                <a:spcPts val="0"/>
              </a:spcAft>
              <a:buSzPts val="2000"/>
              <a:buChar char="○"/>
            </a:pPr>
            <a:r>
              <a:rPr lang="en-US" sz="2000"/>
              <a:t>Google Authenticator</a:t>
            </a:r>
            <a:endParaRPr sz="2000"/>
          </a:p>
          <a:p>
            <a:pPr marL="914400" lvl="1" indent="-355600" algn="l" rtl="0">
              <a:spcBef>
                <a:spcPts val="0"/>
              </a:spcBef>
              <a:spcAft>
                <a:spcPts val="0"/>
              </a:spcAft>
              <a:buSzPts val="2000"/>
              <a:buChar char="○"/>
            </a:pPr>
            <a:r>
              <a:rPr lang="en-US" sz="2000"/>
              <a:t>Voice Call Authentication</a:t>
            </a:r>
            <a:endParaRPr sz="2000"/>
          </a:p>
        </p:txBody>
      </p:sp>
      <p:pic>
        <p:nvPicPr>
          <p:cNvPr id="137" name="Image" descr="The screenshot shows four authentication factor options available to set up. Below each factor name is a blue rectangular button titled &quot;Setup&quot; to prompt the user to click the button set up that factor. The list of factors is in the following order: Google Authenticator (Description: Enter single-use code from the mobile app); Text (SMS) Authentication (Description: Enter a single-use code sent to your mobile phone); Voice Call Authentication (Description: Use a phone to authenticate by following voice instructions); Email Authentication (Description: Enter a verification code sent to your email). " title="Authentication Factors Set Up Screen"/>
          <p:cNvPicPr preferRelativeResize="0"/>
          <p:nvPr/>
        </p:nvPicPr>
        <p:blipFill rotWithShape="1">
          <a:blip r:embed="rId3">
            <a:alphaModFix/>
          </a:blip>
          <a:srcRect t="11746"/>
          <a:stretch/>
        </p:blipFill>
        <p:spPr>
          <a:xfrm>
            <a:off x="4328250" y="1074150"/>
            <a:ext cx="4587149" cy="550060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3000"/>
              <a:t>Email Authentication Set Up</a:t>
            </a:r>
            <a:endParaRPr sz="3000"/>
          </a:p>
        </p:txBody>
      </p:sp>
      <p:sp>
        <p:nvSpPr>
          <p:cNvPr id="145" name="Text"/>
          <p:cNvSpPr txBox="1"/>
          <p:nvPr/>
        </p:nvSpPr>
        <p:spPr>
          <a:xfrm>
            <a:off x="241875" y="1736125"/>
            <a:ext cx="3668700" cy="202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t>Click “Send me the code”</a:t>
            </a:r>
            <a:endParaRPr sz="2400"/>
          </a:p>
        </p:txBody>
      </p:sp>
      <p:grpSp>
        <p:nvGrpSpPr>
          <p:cNvPr id="2" name="Image" descr="The screenshot displays a circle with a blue envelope. Below the circle is the title &quot;Set Up Email Authentication&quot; with the subtitle &quot;Send a verification code to your registered email.&quot; Below the subtitle is a blue rectangular button that reads &quot;Send me the code.&quot; There is a big red arrow pointing to that button." title="Email Authentication Set Up Screen 1"/>
          <p:cNvGrpSpPr/>
          <p:nvPr/>
        </p:nvGrpSpPr>
        <p:grpSpPr>
          <a:xfrm>
            <a:off x="2456250" y="1736113"/>
            <a:ext cx="6016450" cy="3385775"/>
            <a:chOff x="2456250" y="1736113"/>
            <a:chExt cx="6016450" cy="3385775"/>
          </a:xfrm>
        </p:grpSpPr>
        <p:pic>
          <p:nvPicPr>
            <p:cNvPr id="144" name="Google Shape;144;p20"/>
            <p:cNvPicPr preferRelativeResize="0"/>
            <p:nvPr/>
          </p:nvPicPr>
          <p:blipFill rotWithShape="1">
            <a:blip r:embed="rId3">
              <a:alphaModFix/>
            </a:blip>
            <a:srcRect r="6994" b="38635"/>
            <a:stretch/>
          </p:blipFill>
          <p:spPr>
            <a:xfrm>
              <a:off x="4061750" y="1736113"/>
              <a:ext cx="4410950" cy="3385775"/>
            </a:xfrm>
            <a:prstGeom prst="rect">
              <a:avLst/>
            </a:prstGeom>
            <a:noFill/>
            <a:ln w="9525" cap="flat" cmpd="sng">
              <a:solidFill>
                <a:schemeClr val="dk2"/>
              </a:solidFill>
              <a:prstDash val="solid"/>
              <a:round/>
              <a:headEnd type="none" w="sm" len="sm"/>
              <a:tailEnd type="none" w="sm" len="sm"/>
            </a:ln>
          </p:spPr>
        </p:pic>
        <p:sp>
          <p:nvSpPr>
            <p:cNvPr id="146" name="Google Shape;146;p20"/>
            <p:cNvSpPr/>
            <p:nvPr/>
          </p:nvSpPr>
          <p:spPr>
            <a:xfrm>
              <a:off x="2456250" y="3635575"/>
              <a:ext cx="1983000" cy="11898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Check your email and get the 6-digit code.</a:t>
            </a:r>
            <a:endParaRPr/>
          </a:p>
        </p:txBody>
      </p:sp>
      <p:grpSp>
        <p:nvGrpSpPr>
          <p:cNvPr id="2" name="Group 1" descr="At the top is the email with the subject line &quot;Confirm your email address&quot; from the sender &quot;Okta.&quot; Below the subject line is the body of the email. In the center of the email is a large, six-digit code circled in red. There is also a large red arrow pointing to that code." title="Authentication Code Email Description Image"/>
          <p:cNvGrpSpPr/>
          <p:nvPr/>
        </p:nvGrpSpPr>
        <p:grpSpPr>
          <a:xfrm>
            <a:off x="140475" y="1671533"/>
            <a:ext cx="8555825" cy="4244417"/>
            <a:chOff x="140475" y="1671533"/>
            <a:chExt cx="8555825" cy="4244417"/>
          </a:xfrm>
        </p:grpSpPr>
        <p:pic>
          <p:nvPicPr>
            <p:cNvPr id="152" name="Google Shape;152;p21"/>
            <p:cNvPicPr preferRelativeResize="0"/>
            <p:nvPr/>
          </p:nvPicPr>
          <p:blipFill>
            <a:blip r:embed="rId3">
              <a:alphaModFix/>
            </a:blip>
            <a:stretch>
              <a:fillRect/>
            </a:stretch>
          </p:blipFill>
          <p:spPr>
            <a:xfrm>
              <a:off x="725225" y="1894300"/>
              <a:ext cx="7971075" cy="3616200"/>
            </a:xfrm>
            <a:prstGeom prst="rect">
              <a:avLst/>
            </a:prstGeom>
            <a:noFill/>
            <a:ln w="9525" cap="flat" cmpd="sng">
              <a:solidFill>
                <a:schemeClr val="dk2"/>
              </a:solidFill>
              <a:prstDash val="solid"/>
              <a:round/>
              <a:headEnd type="none" w="sm" len="sm"/>
              <a:tailEnd type="none" w="sm" len="sm"/>
            </a:ln>
          </p:spPr>
        </p:pic>
        <p:pic>
          <p:nvPicPr>
            <p:cNvPr id="153" name="Google Shape;153;p21"/>
            <p:cNvPicPr preferRelativeResize="0"/>
            <p:nvPr/>
          </p:nvPicPr>
          <p:blipFill rotWithShape="1">
            <a:blip r:embed="rId4">
              <a:alphaModFix/>
            </a:blip>
            <a:srcRect r="43062"/>
            <a:stretch/>
          </p:blipFill>
          <p:spPr>
            <a:xfrm>
              <a:off x="140475" y="1671533"/>
              <a:ext cx="6967348" cy="612133"/>
            </a:xfrm>
            <a:prstGeom prst="rect">
              <a:avLst/>
            </a:prstGeom>
            <a:noFill/>
            <a:ln w="9525" cap="flat" cmpd="sng">
              <a:solidFill>
                <a:schemeClr val="dk2"/>
              </a:solidFill>
              <a:prstDash val="solid"/>
              <a:round/>
              <a:headEnd type="none" w="sm" len="sm"/>
              <a:tailEnd type="none" w="sm" len="sm"/>
            </a:ln>
          </p:spPr>
        </p:pic>
        <p:sp>
          <p:nvSpPr>
            <p:cNvPr id="154" name="Google Shape;154;p21"/>
            <p:cNvSpPr/>
            <p:nvPr/>
          </p:nvSpPr>
          <p:spPr>
            <a:xfrm>
              <a:off x="4472350" y="5089800"/>
              <a:ext cx="842700" cy="4206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1"/>
            <p:cNvSpPr/>
            <p:nvPr/>
          </p:nvSpPr>
          <p:spPr>
            <a:xfrm>
              <a:off x="2439725" y="4858450"/>
              <a:ext cx="1801200" cy="10575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Enter the code and click “Verify”</a:t>
            </a:r>
            <a:endParaRPr/>
          </a:p>
        </p:txBody>
      </p:sp>
      <p:grpSp>
        <p:nvGrpSpPr>
          <p:cNvPr id="3" name="Image" descr="The screen shows a rectangular box. Above the box is the title &quot;Verification code.&quot; In the box, the 6-digit code from the email has been typed. Below the box is a large blue rectangular button titled &quot;Verify.&quot; There are two large red arrows pointing to the verification code box and the verify button.&#10;&#10;Additionally, there an option above the verification code box that says &quot;Haven't received an email? Send again.&quot; Users can click that to re-send the verification email." title="Enter the code and click &quot;Verify&quot;"/>
          <p:cNvGrpSpPr/>
          <p:nvPr/>
        </p:nvGrpSpPr>
        <p:grpSpPr>
          <a:xfrm>
            <a:off x="1600725" y="1233953"/>
            <a:ext cx="5261275" cy="5189124"/>
            <a:chOff x="1600725" y="1233953"/>
            <a:chExt cx="5261275" cy="5189124"/>
          </a:xfrm>
        </p:grpSpPr>
        <p:pic>
          <p:nvPicPr>
            <p:cNvPr id="161" name="Google Shape;161;p22"/>
            <p:cNvPicPr preferRelativeResize="0"/>
            <p:nvPr/>
          </p:nvPicPr>
          <p:blipFill>
            <a:blip r:embed="rId3">
              <a:alphaModFix/>
            </a:blip>
            <a:stretch>
              <a:fillRect/>
            </a:stretch>
          </p:blipFill>
          <p:spPr>
            <a:xfrm>
              <a:off x="2282000" y="1233953"/>
              <a:ext cx="4580000" cy="5189124"/>
            </a:xfrm>
            <a:prstGeom prst="rect">
              <a:avLst/>
            </a:prstGeom>
            <a:noFill/>
            <a:ln w="9525" cap="flat" cmpd="sng">
              <a:solidFill>
                <a:schemeClr val="dk2"/>
              </a:solidFill>
              <a:prstDash val="solid"/>
              <a:round/>
              <a:headEnd type="none" w="sm" len="sm"/>
              <a:tailEnd type="none" w="sm" len="sm"/>
            </a:ln>
          </p:spPr>
        </p:pic>
        <p:sp>
          <p:nvSpPr>
            <p:cNvPr id="162" name="Google Shape;162;p22"/>
            <p:cNvSpPr/>
            <p:nvPr/>
          </p:nvSpPr>
          <p:spPr>
            <a:xfrm>
              <a:off x="1600725" y="4227250"/>
              <a:ext cx="1197300" cy="8379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2"/>
            <p:cNvSpPr/>
            <p:nvPr/>
          </p:nvSpPr>
          <p:spPr>
            <a:xfrm>
              <a:off x="1600725" y="5065150"/>
              <a:ext cx="1197300" cy="8379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Email shows as finished with green check.</a:t>
            </a:r>
            <a:endParaRPr/>
          </a:p>
        </p:txBody>
      </p:sp>
      <p:sp>
        <p:nvSpPr>
          <p:cNvPr id="170" name="Text"/>
          <p:cNvSpPr txBox="1"/>
          <p:nvPr/>
        </p:nvSpPr>
        <p:spPr>
          <a:xfrm>
            <a:off x="274925" y="1536850"/>
            <a:ext cx="4379100" cy="22641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US" sz="2000"/>
              <a:t>The green check mark means you have successfully completed set up of that factor.</a:t>
            </a:r>
            <a:endParaRPr sz="2000"/>
          </a:p>
          <a:p>
            <a:pPr marL="457200" lvl="0" indent="-355600" algn="l" rtl="0">
              <a:spcBef>
                <a:spcPts val="0"/>
              </a:spcBef>
              <a:spcAft>
                <a:spcPts val="0"/>
              </a:spcAft>
              <a:buSzPts val="2000"/>
              <a:buChar char="●"/>
            </a:pPr>
            <a:r>
              <a:rPr lang="en-US" sz="2000"/>
              <a:t>You may now:</a:t>
            </a:r>
            <a:endParaRPr sz="2000"/>
          </a:p>
          <a:p>
            <a:pPr marL="914400" lvl="1" indent="-355600" algn="l" rtl="0">
              <a:spcBef>
                <a:spcPts val="0"/>
              </a:spcBef>
              <a:spcAft>
                <a:spcPts val="0"/>
              </a:spcAft>
              <a:buSzPts val="2000"/>
              <a:buChar char="○"/>
            </a:pPr>
            <a:r>
              <a:rPr lang="en-US" sz="2000"/>
              <a:t>Set up another factor OR</a:t>
            </a:r>
            <a:endParaRPr sz="2000"/>
          </a:p>
          <a:p>
            <a:pPr marL="914400" lvl="1" indent="-355600" algn="l" rtl="0">
              <a:spcBef>
                <a:spcPts val="0"/>
              </a:spcBef>
              <a:spcAft>
                <a:spcPts val="0"/>
              </a:spcAft>
              <a:buSzPts val="2000"/>
              <a:buChar char="○"/>
            </a:pPr>
            <a:r>
              <a:rPr lang="en-US" sz="2000"/>
              <a:t>Click “Finish” to complete the log in</a:t>
            </a:r>
            <a:endParaRPr sz="2000"/>
          </a:p>
        </p:txBody>
      </p:sp>
      <p:grpSp>
        <p:nvGrpSpPr>
          <p:cNvPr id="2" name="Image" descr="The text &quot;Email authentication&quot; has moved to the top of the screen and has a green check mark icon next to it. Below are the three other authentication options. Each option still has the blue &quot;setup&quot; button. At the bottom is a blue rectangular button labeled &quot;Finish.&quot;" title="Successful completion screen"/>
          <p:cNvGrpSpPr/>
          <p:nvPr/>
        </p:nvGrpSpPr>
        <p:grpSpPr>
          <a:xfrm>
            <a:off x="4759248" y="1205125"/>
            <a:ext cx="4156152" cy="5397800"/>
            <a:chOff x="4759248" y="1205125"/>
            <a:chExt cx="4156152" cy="5397800"/>
          </a:xfrm>
        </p:grpSpPr>
        <p:pic>
          <p:nvPicPr>
            <p:cNvPr id="169" name="Google Shape;169;p23"/>
            <p:cNvPicPr preferRelativeResize="0"/>
            <p:nvPr/>
          </p:nvPicPr>
          <p:blipFill rotWithShape="1">
            <a:blip r:embed="rId3">
              <a:alphaModFix/>
            </a:blip>
            <a:srcRect l="20570" t="33172" r="47397"/>
            <a:stretch/>
          </p:blipFill>
          <p:spPr>
            <a:xfrm>
              <a:off x="4759248" y="1205125"/>
              <a:ext cx="4156152" cy="5397800"/>
            </a:xfrm>
            <a:prstGeom prst="rect">
              <a:avLst/>
            </a:prstGeom>
            <a:noFill/>
            <a:ln w="9525" cap="flat" cmpd="sng">
              <a:solidFill>
                <a:srgbClr val="595959"/>
              </a:solidFill>
              <a:prstDash val="solid"/>
              <a:round/>
              <a:headEnd type="none" w="sm" len="sm"/>
              <a:tailEnd type="none" w="sm" len="sm"/>
            </a:ln>
          </p:spPr>
        </p:pic>
        <p:sp>
          <p:nvSpPr>
            <p:cNvPr id="171" name="Google Shape;171;p23"/>
            <p:cNvSpPr/>
            <p:nvPr/>
          </p:nvSpPr>
          <p:spPr>
            <a:xfrm>
              <a:off x="5182925" y="1883875"/>
              <a:ext cx="2412600" cy="8379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3000"/>
              <a:t>Voice Call Authentication Set Up</a:t>
            </a:r>
            <a:endParaRPr sz="3000"/>
          </a:p>
        </p:txBody>
      </p:sp>
      <p:sp>
        <p:nvSpPr>
          <p:cNvPr id="179" name="Text"/>
          <p:cNvSpPr txBox="1"/>
          <p:nvPr/>
        </p:nvSpPr>
        <p:spPr>
          <a:xfrm>
            <a:off x="357550" y="1735150"/>
            <a:ext cx="3933000" cy="107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t>Click the blue Setup button</a:t>
            </a:r>
            <a:endParaRPr sz="2400"/>
          </a:p>
        </p:txBody>
      </p:sp>
      <p:grpSp>
        <p:nvGrpSpPr>
          <p:cNvPr id="2" name="Image" descr="A screen displays all four factors. Each factor has a blue rectangular button titled &quot;Setup.&quot; There is a red arrow pointing to the Setup button beneath &quot;Voice Call Authentication.&quot;" title="Set Up Screen"/>
          <p:cNvGrpSpPr/>
          <p:nvPr/>
        </p:nvGrpSpPr>
        <p:grpSpPr>
          <a:xfrm>
            <a:off x="4290550" y="1205125"/>
            <a:ext cx="4624850" cy="5397800"/>
            <a:chOff x="4290550" y="1205125"/>
            <a:chExt cx="4624850" cy="5397800"/>
          </a:xfrm>
        </p:grpSpPr>
        <p:pic>
          <p:nvPicPr>
            <p:cNvPr id="178" name="Google Shape;178;p24"/>
            <p:cNvPicPr preferRelativeResize="0"/>
            <p:nvPr/>
          </p:nvPicPr>
          <p:blipFill rotWithShape="1">
            <a:blip r:embed="rId3">
              <a:alphaModFix/>
            </a:blip>
            <a:srcRect l="20570" t="33172" r="47397"/>
            <a:stretch/>
          </p:blipFill>
          <p:spPr>
            <a:xfrm>
              <a:off x="4759248" y="1205125"/>
              <a:ext cx="4156152" cy="5397800"/>
            </a:xfrm>
            <a:prstGeom prst="rect">
              <a:avLst/>
            </a:prstGeom>
            <a:noFill/>
            <a:ln w="9525" cap="flat" cmpd="sng">
              <a:solidFill>
                <a:srgbClr val="595959"/>
              </a:solidFill>
              <a:prstDash val="solid"/>
              <a:round/>
              <a:headEnd type="none" w="sm" len="sm"/>
              <a:tailEnd type="none" w="sm" len="sm"/>
            </a:ln>
          </p:spPr>
        </p:pic>
        <p:sp>
          <p:nvSpPr>
            <p:cNvPr id="180" name="Google Shape;180;p24"/>
            <p:cNvSpPr/>
            <p:nvPr/>
          </p:nvSpPr>
          <p:spPr>
            <a:xfrm>
              <a:off x="4290550" y="4874950"/>
              <a:ext cx="1272300" cy="7437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Select your country and enter your phone number.</a:t>
            </a:r>
            <a:endParaRPr/>
          </a:p>
        </p:txBody>
      </p:sp>
      <p:sp>
        <p:nvSpPr>
          <p:cNvPr id="189" name="Text"/>
          <p:cNvSpPr txBox="1"/>
          <p:nvPr/>
        </p:nvSpPr>
        <p:spPr>
          <a:xfrm>
            <a:off x="76625" y="1685575"/>
            <a:ext cx="3636300" cy="16692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US" sz="2000"/>
              <a:t>Don’t forget your 3-digit area code when you enter your phone number!</a:t>
            </a:r>
            <a:endParaRPr sz="2000"/>
          </a:p>
          <a:p>
            <a:pPr marL="457200" lvl="0" indent="-355600" algn="l" rtl="0">
              <a:spcBef>
                <a:spcPts val="0"/>
              </a:spcBef>
              <a:spcAft>
                <a:spcPts val="0"/>
              </a:spcAft>
              <a:buSzPts val="2000"/>
              <a:buChar char="●"/>
            </a:pPr>
            <a:r>
              <a:rPr lang="en-US" sz="2000"/>
              <a:t>Click “call”</a:t>
            </a:r>
            <a:endParaRPr sz="2000"/>
          </a:p>
        </p:txBody>
      </p:sp>
      <p:grpSp>
        <p:nvGrpSpPr>
          <p:cNvPr id="2" name="Image" descr="The voice call authentication screen has a circle with a blue phone at the top. Beneath it, is the text &quot;Follow phone call instructions to authenticate.&quot; Beneath the text is a drop down menu for users to select their phone's country code (United States is pre-selected). Beneath the drop down menu is a box titled &quot;phone number.&quot; To the right is a smaller box titled &quot;Extension.&quot; Finally, there is a blue rectangular button at the bottom labeled &quot;call.&quot;&#10;&#10;There are three red arrows indicating that you should first select your country, then enter your phone number, and finally click the blue &quot;Call&quot; button." title="Voice Call Authentication Screen 1"/>
          <p:cNvGrpSpPr/>
          <p:nvPr/>
        </p:nvGrpSpPr>
        <p:grpSpPr>
          <a:xfrm>
            <a:off x="3712800" y="1198447"/>
            <a:ext cx="4968434" cy="5345575"/>
            <a:chOff x="3712800" y="1198447"/>
            <a:chExt cx="4968434" cy="5345575"/>
          </a:xfrm>
        </p:grpSpPr>
        <p:pic>
          <p:nvPicPr>
            <p:cNvPr id="186" name="Google Shape;186;p25"/>
            <p:cNvPicPr preferRelativeResize="0"/>
            <p:nvPr/>
          </p:nvPicPr>
          <p:blipFill>
            <a:blip r:embed="rId3">
              <a:alphaModFix/>
            </a:blip>
            <a:stretch>
              <a:fillRect/>
            </a:stretch>
          </p:blipFill>
          <p:spPr>
            <a:xfrm>
              <a:off x="4158625" y="1198447"/>
              <a:ext cx="4522609" cy="5345575"/>
            </a:xfrm>
            <a:prstGeom prst="rect">
              <a:avLst/>
            </a:prstGeom>
            <a:noFill/>
            <a:ln w="9525" cap="flat" cmpd="sng">
              <a:solidFill>
                <a:schemeClr val="dk2"/>
              </a:solidFill>
              <a:prstDash val="solid"/>
              <a:round/>
              <a:headEnd type="none" w="sm" len="sm"/>
              <a:tailEnd type="none" w="sm" len="sm"/>
            </a:ln>
          </p:spPr>
        </p:pic>
        <p:sp>
          <p:nvSpPr>
            <p:cNvPr id="187" name="Google Shape;187;p25"/>
            <p:cNvSpPr/>
            <p:nvPr/>
          </p:nvSpPr>
          <p:spPr>
            <a:xfrm>
              <a:off x="3712800" y="2941500"/>
              <a:ext cx="859200" cy="4875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5"/>
            <p:cNvSpPr/>
            <p:nvPr/>
          </p:nvSpPr>
          <p:spPr>
            <a:xfrm>
              <a:off x="3712800" y="3854075"/>
              <a:ext cx="859200" cy="4875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5"/>
            <p:cNvSpPr/>
            <p:nvPr/>
          </p:nvSpPr>
          <p:spPr>
            <a:xfrm>
              <a:off x="3712800" y="4601400"/>
              <a:ext cx="859200" cy="4875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Title"/>
          <p:cNvSpPr txBox="1">
            <a:spLocks noGrp="1"/>
          </p:cNvSpPr>
          <p:nvPr>
            <p:ph type="title"/>
          </p:nvPr>
        </p:nvSpPr>
        <p:spPr>
          <a:xfrm>
            <a:off x="0" y="0"/>
            <a:ext cx="9144000" cy="1417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3000"/>
              <a:t>What is Multi-Factor Authentication (MFA)?</a:t>
            </a:r>
            <a:endParaRPr sz="3000"/>
          </a:p>
        </p:txBody>
      </p:sp>
      <p:sp>
        <p:nvSpPr>
          <p:cNvPr id="50" name="Definition"/>
          <p:cNvSpPr txBox="1">
            <a:spLocks noGrp="1"/>
          </p:cNvSpPr>
          <p:nvPr>
            <p:ph type="body" idx="1"/>
          </p:nvPr>
        </p:nvSpPr>
        <p:spPr>
          <a:xfrm>
            <a:off x="0" y="1687950"/>
            <a:ext cx="9144000" cy="4986300"/>
          </a:xfrm>
          <a:prstGeom prst="rect">
            <a:avLst/>
          </a:prstGeom>
        </p:spPr>
        <p:txBody>
          <a:bodyPr spcFirstLastPara="1" wrap="square" lIns="91425" tIns="45700" rIns="91425" bIns="45700" anchor="t" anchorCtr="0">
            <a:noAutofit/>
          </a:bodyPr>
          <a:lstStyle/>
          <a:p>
            <a:pPr marL="457200" lvl="0" indent="-419100" algn="l" rtl="0">
              <a:spcBef>
                <a:spcPts val="360"/>
              </a:spcBef>
              <a:spcAft>
                <a:spcPts val="0"/>
              </a:spcAft>
              <a:buSzPts val="3000"/>
              <a:buFont typeface="Arial"/>
              <a:buChar char="●"/>
            </a:pPr>
            <a:r>
              <a:rPr lang="en-US" sz="3000" dirty="0">
                <a:latin typeface="Arial"/>
                <a:ea typeface="Arial"/>
                <a:cs typeface="Arial"/>
                <a:sym typeface="Arial"/>
              </a:rPr>
              <a:t>A user must show two or more pieces of evidence (or factors) to log in. </a:t>
            </a:r>
            <a:endParaRPr sz="3000" dirty="0"/>
          </a:p>
          <a:p>
            <a:pPr marL="457200" lvl="0" indent="0" algn="l" rtl="0">
              <a:spcBef>
                <a:spcPts val="360"/>
              </a:spcBef>
              <a:spcAft>
                <a:spcPts val="0"/>
              </a:spcAft>
              <a:buNone/>
            </a:pPr>
            <a:endParaRPr sz="3000" dirty="0"/>
          </a:p>
          <a:p>
            <a:pPr marL="457200" lvl="0" indent="-419100" algn="l" rtl="0">
              <a:spcBef>
                <a:spcPts val="360"/>
              </a:spcBef>
              <a:spcAft>
                <a:spcPts val="0"/>
              </a:spcAft>
              <a:buSzPts val="3000"/>
              <a:buFont typeface="Arial"/>
              <a:buChar char="●"/>
            </a:pPr>
            <a:r>
              <a:rPr lang="en-US" sz="3000" dirty="0">
                <a:latin typeface="Arial"/>
                <a:ea typeface="Arial"/>
                <a:cs typeface="Arial"/>
                <a:sym typeface="Arial"/>
              </a:rPr>
              <a:t>MFA is extra security that makes it more difficult for someone to gain unauthorized access to your account.</a:t>
            </a:r>
            <a:endParaRPr sz="1800" b="1" i="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6"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Answer your phone and enter the code</a:t>
            </a:r>
            <a:endParaRPr/>
          </a:p>
        </p:txBody>
      </p:sp>
      <p:sp>
        <p:nvSpPr>
          <p:cNvPr id="197" name="Text"/>
          <p:cNvSpPr txBox="1"/>
          <p:nvPr/>
        </p:nvSpPr>
        <p:spPr>
          <a:xfrm>
            <a:off x="142725" y="1452725"/>
            <a:ext cx="4527900" cy="24954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US" sz="2000"/>
              <a:t>Once you click “Call,” the button will change to “Calling”</a:t>
            </a:r>
            <a:endParaRPr sz="2000"/>
          </a:p>
          <a:p>
            <a:pPr marL="457200" lvl="0" indent="-355600" algn="l" rtl="0">
              <a:spcBef>
                <a:spcPts val="0"/>
              </a:spcBef>
              <a:spcAft>
                <a:spcPts val="0"/>
              </a:spcAft>
              <a:buSzPts val="2000"/>
              <a:buChar char="●"/>
            </a:pPr>
            <a:r>
              <a:rPr lang="en-US" sz="2000"/>
              <a:t>Answer your phone</a:t>
            </a:r>
            <a:endParaRPr sz="2000"/>
          </a:p>
          <a:p>
            <a:pPr marL="457200" lvl="0" indent="-355600" algn="l" rtl="0">
              <a:spcBef>
                <a:spcPts val="0"/>
              </a:spcBef>
              <a:spcAft>
                <a:spcPts val="0"/>
              </a:spcAft>
              <a:buSzPts val="2000"/>
              <a:buChar char="●"/>
            </a:pPr>
            <a:r>
              <a:rPr lang="en-US" sz="2000"/>
              <a:t>Type in the code given to you over the phone</a:t>
            </a:r>
            <a:endParaRPr sz="2000"/>
          </a:p>
          <a:p>
            <a:pPr marL="457200" lvl="0" indent="-355600" algn="l" rtl="0">
              <a:spcBef>
                <a:spcPts val="0"/>
              </a:spcBef>
              <a:spcAft>
                <a:spcPts val="0"/>
              </a:spcAft>
              <a:buSzPts val="2000"/>
              <a:buChar char="●"/>
            </a:pPr>
            <a:r>
              <a:rPr lang="en-US" sz="2000"/>
              <a:t>Click “Verify”</a:t>
            </a:r>
            <a:endParaRPr sz="2000"/>
          </a:p>
        </p:txBody>
      </p:sp>
      <p:grpSp>
        <p:nvGrpSpPr>
          <p:cNvPr id="3" name="Image" descr="The top of the screen is the same as screen 1. The blue button that said &quot;call&quot; before has changed to &quot;calling&quot; to indicate that the system is dialing your phone. &#10;&#10;Beneath the calling button is a box for the verification code titled &quot;Enter code.&quot; Beneath the box is the blue rectangular &quot;Verify&quot; button. There are large red arrows pointing to the box that you enter the code into, and the verify button." title="Voice Call Authentication Screen 2"/>
          <p:cNvGrpSpPr/>
          <p:nvPr/>
        </p:nvGrpSpPr>
        <p:grpSpPr>
          <a:xfrm>
            <a:off x="4455825" y="1091063"/>
            <a:ext cx="4480222" cy="5639975"/>
            <a:chOff x="4455825" y="1091063"/>
            <a:chExt cx="4480222" cy="5639975"/>
          </a:xfrm>
        </p:grpSpPr>
        <p:pic>
          <p:nvPicPr>
            <p:cNvPr id="195" name="Google Shape;195;p26"/>
            <p:cNvPicPr preferRelativeResize="0"/>
            <p:nvPr/>
          </p:nvPicPr>
          <p:blipFill>
            <a:blip r:embed="rId3">
              <a:alphaModFix/>
            </a:blip>
            <a:stretch>
              <a:fillRect/>
            </a:stretch>
          </p:blipFill>
          <p:spPr>
            <a:xfrm>
              <a:off x="4940097" y="1091063"/>
              <a:ext cx="3995950" cy="5639975"/>
            </a:xfrm>
            <a:prstGeom prst="rect">
              <a:avLst/>
            </a:prstGeom>
            <a:noFill/>
            <a:ln w="9525" cap="flat" cmpd="sng">
              <a:solidFill>
                <a:schemeClr val="dk2"/>
              </a:solidFill>
              <a:prstDash val="solid"/>
              <a:round/>
              <a:headEnd type="none" w="sm" len="sm"/>
              <a:tailEnd type="none" w="sm" len="sm"/>
            </a:ln>
          </p:spPr>
        </p:pic>
        <p:sp>
          <p:nvSpPr>
            <p:cNvPr id="198" name="Google Shape;198;p26"/>
            <p:cNvSpPr/>
            <p:nvPr/>
          </p:nvSpPr>
          <p:spPr>
            <a:xfrm>
              <a:off x="5662175" y="3470300"/>
              <a:ext cx="760200" cy="1653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6"/>
            <p:cNvSpPr/>
            <p:nvPr/>
          </p:nvSpPr>
          <p:spPr>
            <a:xfrm>
              <a:off x="4455825" y="4990650"/>
              <a:ext cx="760200" cy="5619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6"/>
            <p:cNvSpPr/>
            <p:nvPr/>
          </p:nvSpPr>
          <p:spPr>
            <a:xfrm>
              <a:off x="4455825" y="5870150"/>
              <a:ext cx="760200" cy="5619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Voice Call Authentication has been set up!</a:t>
            </a:r>
            <a:endParaRPr/>
          </a:p>
        </p:txBody>
      </p:sp>
      <p:grpSp>
        <p:nvGrpSpPr>
          <p:cNvPr id="2" name="Image" descr="The factors of authentication are displayed in a list. Voice Call Authentication has moved to the top of the list and a green check mark icon is displayed to the right of the factor, indicating that it has been successfully set up." title="Voice Call Authentication Confirmation Screen"/>
          <p:cNvGrpSpPr/>
          <p:nvPr/>
        </p:nvGrpSpPr>
        <p:grpSpPr>
          <a:xfrm>
            <a:off x="2557076" y="1115625"/>
            <a:ext cx="4029850" cy="5577125"/>
            <a:chOff x="2557076" y="1115625"/>
            <a:chExt cx="4029850" cy="5577125"/>
          </a:xfrm>
        </p:grpSpPr>
        <p:pic>
          <p:nvPicPr>
            <p:cNvPr id="206" name="Google Shape;206;p27"/>
            <p:cNvPicPr preferRelativeResize="0"/>
            <p:nvPr/>
          </p:nvPicPr>
          <p:blipFill>
            <a:blip r:embed="rId3">
              <a:alphaModFix/>
            </a:blip>
            <a:stretch>
              <a:fillRect/>
            </a:stretch>
          </p:blipFill>
          <p:spPr>
            <a:xfrm>
              <a:off x="2557076" y="1115625"/>
              <a:ext cx="4029850" cy="5577125"/>
            </a:xfrm>
            <a:prstGeom prst="rect">
              <a:avLst/>
            </a:prstGeom>
            <a:noFill/>
            <a:ln w="9525" cap="flat" cmpd="sng">
              <a:solidFill>
                <a:schemeClr val="dk2"/>
              </a:solidFill>
              <a:prstDash val="solid"/>
              <a:round/>
              <a:headEnd type="none" w="sm" len="sm"/>
              <a:tailEnd type="none" w="sm" len="sm"/>
            </a:ln>
          </p:spPr>
        </p:pic>
        <p:sp>
          <p:nvSpPr>
            <p:cNvPr id="207" name="Google Shape;207;p27"/>
            <p:cNvSpPr/>
            <p:nvPr/>
          </p:nvSpPr>
          <p:spPr>
            <a:xfrm>
              <a:off x="2836350" y="2644050"/>
              <a:ext cx="2958000" cy="4791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3000">
                <a:solidFill>
                  <a:schemeClr val="dk1"/>
                </a:solidFill>
              </a:rPr>
              <a:t>Text Message (SMS) Verification Set Up</a:t>
            </a:r>
            <a:endParaRPr/>
          </a:p>
        </p:txBody>
      </p:sp>
      <p:sp>
        <p:nvSpPr>
          <p:cNvPr id="215" name="Text"/>
          <p:cNvSpPr txBox="1"/>
          <p:nvPr/>
        </p:nvSpPr>
        <p:spPr>
          <a:xfrm>
            <a:off x="258400" y="1619475"/>
            <a:ext cx="3834000" cy="143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t>Click the blue “setup” button</a:t>
            </a:r>
            <a:endParaRPr sz="2400"/>
          </a:p>
        </p:txBody>
      </p:sp>
      <p:grpSp>
        <p:nvGrpSpPr>
          <p:cNvPr id="2" name="Image" descr="The same screen displayed as on the previous slide (with two complete factors and two factors available to set up). The large red arrow points to the blue setup button underneath the title &quot;Text (SMS) Authentication.&quot;" title="Set Up Menu Screen"/>
          <p:cNvGrpSpPr/>
          <p:nvPr/>
        </p:nvGrpSpPr>
        <p:grpSpPr>
          <a:xfrm>
            <a:off x="4076250" y="1066050"/>
            <a:ext cx="4229301" cy="5577125"/>
            <a:chOff x="4076250" y="1066050"/>
            <a:chExt cx="4229301" cy="5577125"/>
          </a:xfrm>
        </p:grpSpPr>
        <p:pic>
          <p:nvPicPr>
            <p:cNvPr id="214" name="Google Shape;214;p28"/>
            <p:cNvPicPr preferRelativeResize="0"/>
            <p:nvPr/>
          </p:nvPicPr>
          <p:blipFill>
            <a:blip r:embed="rId3">
              <a:alphaModFix/>
            </a:blip>
            <a:stretch>
              <a:fillRect/>
            </a:stretch>
          </p:blipFill>
          <p:spPr>
            <a:xfrm>
              <a:off x="4275701" y="1066050"/>
              <a:ext cx="4029850" cy="5577125"/>
            </a:xfrm>
            <a:prstGeom prst="rect">
              <a:avLst/>
            </a:prstGeom>
            <a:noFill/>
            <a:ln w="9525" cap="flat" cmpd="sng">
              <a:solidFill>
                <a:schemeClr val="dk2"/>
              </a:solidFill>
              <a:prstDash val="solid"/>
              <a:round/>
              <a:headEnd type="none" w="sm" len="sm"/>
              <a:tailEnd type="none" w="sm" len="sm"/>
            </a:ln>
          </p:spPr>
        </p:pic>
        <p:sp>
          <p:nvSpPr>
            <p:cNvPr id="216" name="Google Shape;216;p28"/>
            <p:cNvSpPr/>
            <p:nvPr/>
          </p:nvSpPr>
          <p:spPr>
            <a:xfrm>
              <a:off x="4076250" y="5188950"/>
              <a:ext cx="991500" cy="8379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a:t>Enter your mobile phone number and click “Send Code”</a:t>
            </a:r>
            <a:endParaRPr/>
          </a:p>
        </p:txBody>
      </p:sp>
      <p:sp>
        <p:nvSpPr>
          <p:cNvPr id="223" name="Text"/>
          <p:cNvSpPr txBox="1"/>
          <p:nvPr/>
        </p:nvSpPr>
        <p:spPr>
          <a:xfrm>
            <a:off x="0" y="1604200"/>
            <a:ext cx="3282600" cy="33051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US" sz="2000"/>
              <a:t>Only for mobile phones</a:t>
            </a:r>
            <a:endParaRPr sz="2000"/>
          </a:p>
          <a:p>
            <a:pPr marL="457200" lvl="0" indent="-355600" algn="l" rtl="0">
              <a:spcBef>
                <a:spcPts val="0"/>
              </a:spcBef>
              <a:spcAft>
                <a:spcPts val="0"/>
              </a:spcAft>
              <a:buSzPts val="2000"/>
              <a:buChar char="●"/>
            </a:pPr>
            <a:r>
              <a:rPr lang="en-US" sz="2000"/>
              <a:t>Don’t forget to enter your 3-digit area code.</a:t>
            </a:r>
            <a:endParaRPr sz="2000"/>
          </a:p>
        </p:txBody>
      </p:sp>
      <p:pic>
        <p:nvPicPr>
          <p:cNvPr id="222" name="Image" descr="At the top of the screen is a blue chat bubble icon inside a circle. Below that is the title &quot;Receive a code via Text (SMS) to authenticate.&quot;  Below that, is a drop down list to select your country code (the United States is pre-selected). Beneath the drop down is a box Titled &quot;Phone Number.&quot; To the right of the box is a blue rectangular button with the text &quot;Send code.&quot; Two red arrows point to the phone number box and the send code box." title="Text (SMS) Authentication Screen 1"/>
          <p:cNvPicPr preferRelativeResize="0"/>
          <p:nvPr/>
        </p:nvPicPr>
        <p:blipFill rotWithShape="1">
          <a:blip r:embed="rId3">
            <a:alphaModFix/>
          </a:blip>
          <a:srcRect l="3043" t="22223" r="55770" b="28740"/>
          <a:stretch/>
        </p:blipFill>
        <p:spPr>
          <a:xfrm>
            <a:off x="3360500" y="1604202"/>
            <a:ext cx="5623750" cy="3816100"/>
          </a:xfrm>
          <a:prstGeom prst="rect">
            <a:avLst/>
          </a:prstGeom>
          <a:noFill/>
          <a:ln w="12700" cap="flat" cmpd="sng">
            <a:solidFill>
              <a:srgbClr val="000000"/>
            </a:solidFill>
            <a:prstDash val="solid"/>
            <a:miter lim="8000"/>
            <a:headEnd type="none" w="sm" len="sm"/>
            <a:tailEnd type="none" w="sm" len="sm"/>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Tti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Enter your code and click “Verify”</a:t>
            </a:r>
            <a:endParaRPr/>
          </a:p>
        </p:txBody>
      </p:sp>
      <p:grpSp>
        <p:nvGrpSpPr>
          <p:cNvPr id="2" name="Image" descr="The second Text (SMS) Verification screen looks similar to the first: the country code drop down list and box for a phone number is at the top of the screen. To the right of the phone number box is a blue button that now says &quot;Re-send code&quot; (versus &quot;send code&quot; on screen 1). Below that is now a box to enter the 6-digit verification code. Below the box is a blue button that says &quot;Verify.&quot; There are two red arrows prompting you to enter your code in the box and click the &quot;Verify&quot; button." title="Text (SMS) Verification Screen 2"/>
          <p:cNvGrpSpPr/>
          <p:nvPr/>
        </p:nvGrpSpPr>
        <p:grpSpPr>
          <a:xfrm>
            <a:off x="2292375" y="1274900"/>
            <a:ext cx="5321250" cy="5302175"/>
            <a:chOff x="2292375" y="1274900"/>
            <a:chExt cx="5321250" cy="5302175"/>
          </a:xfrm>
        </p:grpSpPr>
        <p:pic>
          <p:nvPicPr>
            <p:cNvPr id="230" name="Google Shape;230;p30"/>
            <p:cNvPicPr preferRelativeResize="0"/>
            <p:nvPr/>
          </p:nvPicPr>
          <p:blipFill rotWithShape="1">
            <a:blip r:embed="rId3">
              <a:alphaModFix/>
            </a:blip>
            <a:srcRect l="4969" t="14818" r="56088" b="5979"/>
            <a:stretch/>
          </p:blipFill>
          <p:spPr>
            <a:xfrm>
              <a:off x="2292375" y="1274900"/>
              <a:ext cx="5321250" cy="5302175"/>
            </a:xfrm>
            <a:prstGeom prst="rect">
              <a:avLst/>
            </a:prstGeom>
            <a:noFill/>
            <a:ln w="12700" cap="flat" cmpd="sng">
              <a:solidFill>
                <a:srgbClr val="000000"/>
              </a:solidFill>
              <a:prstDash val="solid"/>
              <a:miter lim="8000"/>
              <a:headEnd type="none" w="sm" len="sm"/>
              <a:tailEnd type="none" w="sm" len="sm"/>
            </a:ln>
          </p:spPr>
        </p:pic>
        <p:sp>
          <p:nvSpPr>
            <p:cNvPr id="231" name="Google Shape;231;p30"/>
            <p:cNvSpPr/>
            <p:nvPr/>
          </p:nvSpPr>
          <p:spPr>
            <a:xfrm>
              <a:off x="3166825" y="4346150"/>
              <a:ext cx="909000" cy="231300"/>
            </a:xfrm>
            <a:prstGeom prst="rect">
              <a:avLst/>
            </a:prstGeom>
            <a:solidFill>
              <a:srgbClr val="00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Text (SMS) Authentication set up is complete!</a:t>
            </a:r>
            <a:endParaRPr/>
          </a:p>
        </p:txBody>
      </p:sp>
      <p:pic>
        <p:nvPicPr>
          <p:cNvPr id="237" name="Image" descr="The multiple factors screen is displayed. Text (SMS) Authentication has moved to the top of the list and now has a green check mark icon to the right of the text. This icon indicates that the factor was successfully set up." title="Text (SMS) Authentication Confirmation Screen"/>
          <p:cNvPicPr preferRelativeResize="0"/>
          <p:nvPr/>
        </p:nvPicPr>
        <p:blipFill rotWithShape="1">
          <a:blip r:embed="rId3">
            <a:alphaModFix/>
          </a:blip>
          <a:srcRect l="5447" t="21079" r="59296" b="5703"/>
          <a:stretch/>
        </p:blipFill>
        <p:spPr>
          <a:xfrm>
            <a:off x="2362200" y="1307950"/>
            <a:ext cx="4419600" cy="4835562"/>
          </a:xfrm>
          <a:prstGeom prst="rect">
            <a:avLst/>
          </a:prstGeom>
          <a:noFill/>
          <a:ln w="12700" cap="flat" cmpd="sng">
            <a:solidFill>
              <a:srgbClr val="000000"/>
            </a:solidFill>
            <a:prstDash val="solid"/>
            <a:miter lim="8000"/>
            <a:headEnd type="none" w="sm" len="sm"/>
            <a:tailEnd type="none" w="sm" len="sm"/>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US" sz="3000"/>
              <a:t>Google Authenticator Set Up</a:t>
            </a:r>
            <a:endParaRPr sz="3000"/>
          </a:p>
        </p:txBody>
      </p:sp>
      <p:sp>
        <p:nvSpPr>
          <p:cNvPr id="246" name="Text"/>
          <p:cNvSpPr txBox="1"/>
          <p:nvPr/>
        </p:nvSpPr>
        <p:spPr>
          <a:xfrm>
            <a:off x="274925" y="1487275"/>
            <a:ext cx="3916500" cy="143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a:t>Click the blue “Setup” button to start</a:t>
            </a:r>
            <a:endParaRPr sz="2000"/>
          </a:p>
        </p:txBody>
      </p:sp>
      <p:grpSp>
        <p:nvGrpSpPr>
          <p:cNvPr id="2" name="Image"/>
          <p:cNvGrpSpPr/>
          <p:nvPr/>
        </p:nvGrpSpPr>
        <p:grpSpPr>
          <a:xfrm>
            <a:off x="3910950" y="1067000"/>
            <a:ext cx="4626679" cy="5625724"/>
            <a:chOff x="3910950" y="1067000"/>
            <a:chExt cx="4626679" cy="5625724"/>
          </a:xfrm>
        </p:grpSpPr>
        <p:pic>
          <p:nvPicPr>
            <p:cNvPr id="244" name="Google Shape;244;p32" descr="The list of factors is displayed. A large red arrow points to the blue rectangular set up button beneath the last factor that has not been set up (Google Authenticator)." title="Multiple Factor Set Up Screen"/>
            <p:cNvPicPr preferRelativeResize="0"/>
            <p:nvPr/>
          </p:nvPicPr>
          <p:blipFill>
            <a:blip r:embed="rId3">
              <a:alphaModFix/>
            </a:blip>
            <a:stretch>
              <a:fillRect/>
            </a:stretch>
          </p:blipFill>
          <p:spPr>
            <a:xfrm>
              <a:off x="4455801" y="1067000"/>
              <a:ext cx="4081828" cy="5625724"/>
            </a:xfrm>
            <a:prstGeom prst="rect">
              <a:avLst/>
            </a:prstGeom>
            <a:noFill/>
            <a:ln w="9525" cap="flat" cmpd="sng">
              <a:solidFill>
                <a:schemeClr val="dk2"/>
              </a:solidFill>
              <a:prstDash val="solid"/>
              <a:round/>
              <a:headEnd type="none" w="sm" len="sm"/>
              <a:tailEnd type="none" w="sm" len="sm"/>
            </a:ln>
          </p:spPr>
        </p:pic>
        <p:sp>
          <p:nvSpPr>
            <p:cNvPr id="245" name="Google Shape;245;p32"/>
            <p:cNvSpPr/>
            <p:nvPr/>
          </p:nvSpPr>
          <p:spPr>
            <a:xfrm>
              <a:off x="3910950" y="4908025"/>
              <a:ext cx="1322100" cy="8379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2800"/>
              <a:t>Select your phone type: iPhone or Android</a:t>
            </a:r>
            <a:endParaRPr sz="2800"/>
          </a:p>
        </p:txBody>
      </p:sp>
      <p:grpSp>
        <p:nvGrpSpPr>
          <p:cNvPr id="2" name="Image" descr="At the top of the screen is a circle with a safe icon. Beneath it is the text &quot;Setup Google Authenticator.&quot; Beneath that is a prompt to select your device type: iPhone or Android. There is a radio button for each option and a red arrow indicates that you are supposed to select one of the two options." title="Google Authenticator Screen 1"/>
          <p:cNvGrpSpPr/>
          <p:nvPr/>
        </p:nvGrpSpPr>
        <p:grpSpPr>
          <a:xfrm>
            <a:off x="1101175" y="1514275"/>
            <a:ext cx="6666037" cy="4206025"/>
            <a:chOff x="1101175" y="1514275"/>
            <a:chExt cx="6666037" cy="4206025"/>
          </a:xfrm>
        </p:grpSpPr>
        <p:pic>
          <p:nvPicPr>
            <p:cNvPr id="252" name="Google Shape;252;p33"/>
            <p:cNvPicPr preferRelativeResize="0"/>
            <p:nvPr/>
          </p:nvPicPr>
          <p:blipFill rotWithShape="1">
            <a:blip r:embed="rId3">
              <a:alphaModFix/>
            </a:blip>
            <a:srcRect b="37710"/>
            <a:stretch/>
          </p:blipFill>
          <p:spPr>
            <a:xfrm>
              <a:off x="2138788" y="1514275"/>
              <a:ext cx="5628424" cy="4206025"/>
            </a:xfrm>
            <a:prstGeom prst="rect">
              <a:avLst/>
            </a:prstGeom>
            <a:noFill/>
            <a:ln w="9525" cap="flat" cmpd="sng">
              <a:solidFill>
                <a:schemeClr val="dk2"/>
              </a:solidFill>
              <a:prstDash val="solid"/>
              <a:round/>
              <a:headEnd type="none" w="sm" len="sm"/>
              <a:tailEnd type="none" w="sm" len="sm"/>
            </a:ln>
          </p:spPr>
        </p:pic>
        <p:sp>
          <p:nvSpPr>
            <p:cNvPr id="253" name="Google Shape;253;p33"/>
            <p:cNvSpPr/>
            <p:nvPr/>
          </p:nvSpPr>
          <p:spPr>
            <a:xfrm>
              <a:off x="1101175" y="4147825"/>
              <a:ext cx="1454100" cy="9420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2800"/>
              <a:t>Download the app (if you have not already)</a:t>
            </a:r>
            <a:endParaRPr sz="2800"/>
          </a:p>
        </p:txBody>
      </p:sp>
      <p:grpSp>
        <p:nvGrpSpPr>
          <p:cNvPr id="2" name="Image" descr="This screen looks exactly the same as screen 1 (with the two radio buttons next to the phone types Iphone / Android) except a prompt has appeared below those buttons. When the phone type is selected, the prompt tells the user to download the Google Authenticator app from the App Store/ Google Play Store onto your mobile device. There is now a blue rectangular button that says &quot;next.&quot;" title="Google Authenticator Screen 2"/>
          <p:cNvGrpSpPr/>
          <p:nvPr/>
        </p:nvGrpSpPr>
        <p:grpSpPr>
          <a:xfrm>
            <a:off x="243025" y="1303400"/>
            <a:ext cx="8672374" cy="4729803"/>
            <a:chOff x="243025" y="1303400"/>
            <a:chExt cx="8672374" cy="4729803"/>
          </a:xfrm>
        </p:grpSpPr>
        <p:pic>
          <p:nvPicPr>
            <p:cNvPr id="259" name="Google Shape;259;p34"/>
            <p:cNvPicPr preferRelativeResize="0"/>
            <p:nvPr/>
          </p:nvPicPr>
          <p:blipFill>
            <a:blip r:embed="rId3">
              <a:alphaModFix/>
            </a:blip>
            <a:stretch>
              <a:fillRect/>
            </a:stretch>
          </p:blipFill>
          <p:spPr>
            <a:xfrm>
              <a:off x="243025" y="1303403"/>
              <a:ext cx="4328975" cy="4729800"/>
            </a:xfrm>
            <a:prstGeom prst="rect">
              <a:avLst/>
            </a:prstGeom>
            <a:noFill/>
            <a:ln w="9525" cap="flat" cmpd="sng">
              <a:solidFill>
                <a:schemeClr val="dk2"/>
              </a:solidFill>
              <a:prstDash val="solid"/>
              <a:round/>
              <a:headEnd type="none" w="sm" len="sm"/>
              <a:tailEnd type="none" w="sm" len="sm"/>
            </a:ln>
          </p:spPr>
        </p:pic>
        <p:pic>
          <p:nvPicPr>
            <p:cNvPr id="260" name="Google Shape;260;p34"/>
            <p:cNvPicPr preferRelativeResize="0"/>
            <p:nvPr/>
          </p:nvPicPr>
          <p:blipFill rotWithShape="1">
            <a:blip r:embed="rId4">
              <a:alphaModFix/>
            </a:blip>
            <a:srcRect b="2827"/>
            <a:stretch/>
          </p:blipFill>
          <p:spPr>
            <a:xfrm>
              <a:off x="4681670" y="1303400"/>
              <a:ext cx="4233729" cy="4729800"/>
            </a:xfrm>
            <a:prstGeom prst="rect">
              <a:avLst/>
            </a:prstGeom>
            <a:noFill/>
            <a:ln w="9525" cap="flat" cmpd="sng">
              <a:solidFill>
                <a:schemeClr val="dk2"/>
              </a:solidFill>
              <a:prstDash val="solid"/>
              <a:round/>
              <a:headEnd type="none" w="sm" len="sm"/>
              <a:tailEnd type="none" w="sm" len="sm"/>
            </a:ln>
          </p:spPr>
        </p:pic>
        <p:sp>
          <p:nvSpPr>
            <p:cNvPr id="261" name="Google Shape;261;p34"/>
            <p:cNvSpPr/>
            <p:nvPr/>
          </p:nvSpPr>
          <p:spPr>
            <a:xfrm>
              <a:off x="243025" y="4131325"/>
              <a:ext cx="925500" cy="7437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34"/>
            <p:cNvSpPr/>
            <p:nvPr/>
          </p:nvSpPr>
          <p:spPr>
            <a:xfrm>
              <a:off x="4681675" y="4131325"/>
              <a:ext cx="925500" cy="7437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3" name="Text"/>
          <p:cNvSpPr txBox="1"/>
          <p:nvPr/>
        </p:nvSpPr>
        <p:spPr>
          <a:xfrm>
            <a:off x="3183900" y="6130875"/>
            <a:ext cx="2776200" cy="66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500"/>
              <a:t>Then click “Next”</a:t>
            </a:r>
            <a:endParaRPr sz="25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2800"/>
              <a:t>The screen displays a QR code.</a:t>
            </a:r>
            <a:endParaRPr sz="2800"/>
          </a:p>
        </p:txBody>
      </p:sp>
      <p:sp>
        <p:nvSpPr>
          <p:cNvPr id="270" name="Text"/>
          <p:cNvSpPr txBox="1"/>
          <p:nvPr/>
        </p:nvSpPr>
        <p:spPr>
          <a:xfrm>
            <a:off x="241875" y="1883875"/>
            <a:ext cx="3387600" cy="233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a:t>When you see the QR code, open the Google Authenticator App on your phone.</a:t>
            </a:r>
            <a:endParaRPr sz="2000"/>
          </a:p>
        </p:txBody>
      </p:sp>
      <p:grpSp>
        <p:nvGrpSpPr>
          <p:cNvPr id="2" name="Image" descr="On the right side of the screen is a QR code box. There is a large red arrow pointing to the QR code. To the left of the QR code is text that reads: &quot;Launch Google Authenticator, tap the plus sign icon, then select &quot;Scan barcode.&quot; Beneath all of this is a blue rectangular button labeled &quot;Next.&quot;" title="Google Authenticator Screen 3"/>
          <p:cNvGrpSpPr/>
          <p:nvPr/>
        </p:nvGrpSpPr>
        <p:grpSpPr>
          <a:xfrm>
            <a:off x="3860900" y="1287250"/>
            <a:ext cx="4698224" cy="5342474"/>
            <a:chOff x="3860900" y="1287250"/>
            <a:chExt cx="4698224" cy="5342474"/>
          </a:xfrm>
        </p:grpSpPr>
        <p:pic>
          <p:nvPicPr>
            <p:cNvPr id="269" name="Google Shape;269;p35"/>
            <p:cNvPicPr preferRelativeResize="0"/>
            <p:nvPr/>
          </p:nvPicPr>
          <p:blipFill>
            <a:blip r:embed="rId3">
              <a:alphaModFix/>
            </a:blip>
            <a:stretch>
              <a:fillRect/>
            </a:stretch>
          </p:blipFill>
          <p:spPr>
            <a:xfrm>
              <a:off x="3860900" y="1287250"/>
              <a:ext cx="4698224" cy="5342474"/>
            </a:xfrm>
            <a:prstGeom prst="rect">
              <a:avLst/>
            </a:prstGeom>
            <a:noFill/>
            <a:ln w="9525" cap="flat" cmpd="sng">
              <a:solidFill>
                <a:schemeClr val="dk2"/>
              </a:solidFill>
              <a:prstDash val="solid"/>
              <a:round/>
              <a:headEnd type="none" w="sm" len="sm"/>
              <a:tailEnd type="none" w="sm" len="sm"/>
            </a:ln>
          </p:spPr>
        </p:pic>
        <p:sp>
          <p:nvSpPr>
            <p:cNvPr id="271" name="Google Shape;271;p35"/>
            <p:cNvSpPr/>
            <p:nvPr/>
          </p:nvSpPr>
          <p:spPr>
            <a:xfrm>
              <a:off x="5364700" y="3883450"/>
              <a:ext cx="1437600" cy="11238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Title"/>
          <p:cNvSpPr txBox="1">
            <a:spLocks noGrp="1"/>
          </p:cNvSpPr>
          <p:nvPr>
            <p:ph type="title"/>
          </p:nvPr>
        </p:nvSpPr>
        <p:spPr>
          <a:xfrm>
            <a:off x="81650" y="0"/>
            <a:ext cx="90624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3000"/>
              <a:t>What Does This Mean To You?</a:t>
            </a:r>
            <a:endParaRPr sz="3000"/>
          </a:p>
        </p:txBody>
      </p:sp>
      <p:sp>
        <p:nvSpPr>
          <p:cNvPr id="57" name="Text"/>
          <p:cNvSpPr txBox="1">
            <a:spLocks noGrp="1"/>
          </p:cNvSpPr>
          <p:nvPr>
            <p:ph type="body" idx="1"/>
          </p:nvPr>
        </p:nvSpPr>
        <p:spPr>
          <a:xfrm>
            <a:off x="81650" y="1294050"/>
            <a:ext cx="9144000" cy="5563800"/>
          </a:xfrm>
          <a:prstGeom prst="rect">
            <a:avLst/>
          </a:prstGeom>
        </p:spPr>
        <p:txBody>
          <a:bodyPr spcFirstLastPara="1" wrap="square" lIns="91425" tIns="45700" rIns="91425" bIns="45700" anchor="t" anchorCtr="0">
            <a:noAutofit/>
          </a:bodyPr>
          <a:lstStyle/>
          <a:p>
            <a:pPr marL="457200" lvl="0" indent="-228600" algn="l" rtl="0">
              <a:spcBef>
                <a:spcPts val="360"/>
              </a:spcBef>
              <a:spcAft>
                <a:spcPts val="0"/>
              </a:spcAft>
              <a:buSzPts val="3000"/>
              <a:buNone/>
            </a:pPr>
            <a:r>
              <a:rPr lang="en-US" sz="3000">
                <a:latin typeface="Arial"/>
                <a:ea typeface="Arial"/>
                <a:cs typeface="Arial"/>
                <a:sym typeface="Arial"/>
              </a:rPr>
              <a:t>You will now log in using your </a:t>
            </a:r>
            <a:r>
              <a:rPr lang="en-US" sz="3000" b="1">
                <a:latin typeface="Arial"/>
                <a:ea typeface="Arial"/>
                <a:cs typeface="Arial"/>
                <a:sym typeface="Arial"/>
              </a:rPr>
              <a:t>email address</a:t>
            </a:r>
            <a:r>
              <a:rPr lang="en-US" sz="3000">
                <a:latin typeface="Arial"/>
                <a:ea typeface="Arial"/>
                <a:cs typeface="Arial"/>
                <a:sym typeface="Arial"/>
              </a:rPr>
              <a:t> (not user ID) and </a:t>
            </a:r>
            <a:r>
              <a:rPr lang="en-US" sz="3000" b="1">
                <a:latin typeface="Arial"/>
                <a:ea typeface="Arial"/>
                <a:cs typeface="Arial"/>
                <a:sym typeface="Arial"/>
              </a:rPr>
              <a:t>password.</a:t>
            </a:r>
            <a:r>
              <a:rPr lang="en-US" sz="3000">
                <a:latin typeface="Arial"/>
                <a:ea typeface="Arial"/>
                <a:cs typeface="Arial"/>
                <a:sym typeface="Arial"/>
              </a:rPr>
              <a:t> </a:t>
            </a:r>
            <a:endParaRPr sz="3000">
              <a:latin typeface="Arial"/>
              <a:ea typeface="Arial"/>
              <a:cs typeface="Arial"/>
              <a:sym typeface="Arial"/>
            </a:endParaRPr>
          </a:p>
          <a:p>
            <a:pPr marL="457200" lvl="0" indent="0" algn="l" rtl="0">
              <a:spcBef>
                <a:spcPts val="360"/>
              </a:spcBef>
              <a:spcAft>
                <a:spcPts val="0"/>
              </a:spcAft>
              <a:buNone/>
            </a:pPr>
            <a:endParaRPr sz="3000">
              <a:latin typeface="Arial"/>
              <a:ea typeface="Arial"/>
              <a:cs typeface="Arial"/>
              <a:sym typeface="Arial"/>
            </a:endParaRPr>
          </a:p>
          <a:p>
            <a:pPr marL="457200" lvl="0" indent="-228600" algn="l" rtl="0">
              <a:spcBef>
                <a:spcPts val="360"/>
              </a:spcBef>
              <a:spcAft>
                <a:spcPts val="0"/>
              </a:spcAft>
              <a:buSzPts val="3000"/>
              <a:buNone/>
            </a:pPr>
            <a:r>
              <a:rPr lang="en-US" sz="3000">
                <a:latin typeface="Arial"/>
                <a:ea typeface="Arial"/>
                <a:cs typeface="Arial"/>
                <a:sym typeface="Arial"/>
              </a:rPr>
              <a:t>Every time you log in:</a:t>
            </a:r>
            <a:endParaRPr sz="3000">
              <a:latin typeface="Arial"/>
              <a:ea typeface="Arial"/>
              <a:cs typeface="Arial"/>
              <a:sym typeface="Arial"/>
            </a:endParaRPr>
          </a:p>
          <a:p>
            <a:pPr marL="914400" lvl="1" indent="-419100" algn="l" rtl="0">
              <a:spcBef>
                <a:spcPts val="0"/>
              </a:spcBef>
              <a:spcAft>
                <a:spcPts val="0"/>
              </a:spcAft>
              <a:buSzPts val="3000"/>
              <a:buChar char="▪"/>
            </a:pPr>
            <a:r>
              <a:rPr lang="en-US" sz="3000">
                <a:latin typeface="Arial"/>
                <a:ea typeface="Arial"/>
                <a:cs typeface="Arial"/>
                <a:sym typeface="Arial"/>
              </a:rPr>
              <a:t>You must send </a:t>
            </a:r>
            <a:r>
              <a:rPr lang="en-US" sz="3000"/>
              <a:t>yourself a</a:t>
            </a:r>
            <a:r>
              <a:rPr lang="en-US" sz="3000">
                <a:latin typeface="Arial"/>
                <a:ea typeface="Arial"/>
                <a:cs typeface="Arial"/>
                <a:sym typeface="Arial"/>
              </a:rPr>
              <a:t> one time code</a:t>
            </a:r>
            <a:r>
              <a:rPr lang="en-US" sz="3000"/>
              <a:t>.</a:t>
            </a:r>
            <a:endParaRPr sz="3000">
              <a:latin typeface="Arial"/>
              <a:ea typeface="Arial"/>
              <a:cs typeface="Arial"/>
              <a:sym typeface="Arial"/>
            </a:endParaRPr>
          </a:p>
          <a:p>
            <a:pPr marL="914400" lvl="1" indent="-419100" algn="l" rtl="0">
              <a:spcBef>
                <a:spcPts val="0"/>
              </a:spcBef>
              <a:spcAft>
                <a:spcPts val="0"/>
              </a:spcAft>
              <a:buSzPts val="3000"/>
              <a:buChar char="▪"/>
            </a:pPr>
            <a:r>
              <a:rPr lang="en-US" sz="3000">
                <a:latin typeface="Arial"/>
                <a:ea typeface="Arial"/>
                <a:cs typeface="Arial"/>
                <a:sym typeface="Arial"/>
              </a:rPr>
              <a:t>You then enter that code to finish logging in.</a:t>
            </a:r>
            <a:endParaRPr sz="3000">
              <a:latin typeface="Arial"/>
              <a:ea typeface="Arial"/>
              <a:cs typeface="Arial"/>
              <a:sym typeface="Arial"/>
            </a:endParaRPr>
          </a:p>
          <a:p>
            <a:pPr marL="914400" lvl="0" indent="0" algn="l" rtl="0">
              <a:spcBef>
                <a:spcPts val="360"/>
              </a:spcBef>
              <a:spcAft>
                <a:spcPts val="0"/>
              </a:spcAft>
              <a:buNone/>
            </a:pPr>
            <a:endParaRPr sz="3000">
              <a:latin typeface="Arial"/>
              <a:ea typeface="Arial"/>
              <a:cs typeface="Arial"/>
              <a:sym typeface="Arial"/>
            </a:endParaRPr>
          </a:p>
          <a:p>
            <a:pPr marL="457200" lvl="0" indent="-228600" algn="l" rtl="0">
              <a:spcBef>
                <a:spcPts val="360"/>
              </a:spcBef>
              <a:spcAft>
                <a:spcPts val="0"/>
              </a:spcAft>
              <a:buSzPts val="3000"/>
              <a:buNone/>
            </a:pPr>
            <a:r>
              <a:rPr lang="en-US" sz="3000">
                <a:latin typeface="Arial"/>
                <a:ea typeface="Arial"/>
                <a:cs typeface="Arial"/>
                <a:sym typeface="Arial"/>
              </a:rPr>
              <a:t>You will still be assigned a user ID to formally document your activities within the system.</a:t>
            </a:r>
            <a:endParaRPr sz="3000" b="1">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2800"/>
              <a:t>Open the app and click the “+” icon</a:t>
            </a:r>
            <a:endParaRPr sz="2800"/>
          </a:p>
        </p:txBody>
      </p:sp>
      <p:sp>
        <p:nvSpPr>
          <p:cNvPr id="278" name="Text"/>
          <p:cNvSpPr txBox="1"/>
          <p:nvPr/>
        </p:nvSpPr>
        <p:spPr>
          <a:xfrm>
            <a:off x="655000" y="1520325"/>
            <a:ext cx="3338100" cy="17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a:t>The screenshots displayed are using an Android phone</a:t>
            </a:r>
            <a:endParaRPr sz="2000"/>
          </a:p>
        </p:txBody>
      </p:sp>
      <p:pic>
        <p:nvPicPr>
          <p:cNvPr id="277" name="Image" descr="The Google Authenticator app is displayed. At the bottom right hand corner is a red plus sign icon. A red arrow points to that icon to indicate that the user should press it." title="Google Authenticator Mobile App Screen 1"/>
          <p:cNvPicPr preferRelativeResize="0"/>
          <p:nvPr/>
        </p:nvPicPr>
        <p:blipFill>
          <a:blip r:embed="rId3">
            <a:alphaModFix/>
          </a:blip>
          <a:stretch>
            <a:fillRect/>
          </a:stretch>
        </p:blipFill>
        <p:spPr>
          <a:xfrm>
            <a:off x="4853625" y="1180725"/>
            <a:ext cx="2988959" cy="5313701"/>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37"/>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Select “scan a barcode” and use your phone to take a picture of the QR code on the computer screen.</a:t>
            </a:r>
            <a:endParaRPr/>
          </a:p>
        </p:txBody>
      </p:sp>
      <p:grpSp>
        <p:nvGrpSpPr>
          <p:cNvPr id="2" name="Image 1" descr="The mobile app now displays a small menu at the bottom of the screen. The menu has two options: scan a barcode or enter a provided key. A red arrow indicates that users are supposed to click the &quot;scan a barcode&quot; option." title="Google Authenticator Mobile App Screen 2"/>
          <p:cNvGrpSpPr/>
          <p:nvPr/>
        </p:nvGrpSpPr>
        <p:grpSpPr>
          <a:xfrm>
            <a:off x="225350" y="1244872"/>
            <a:ext cx="3934451" cy="5266075"/>
            <a:chOff x="225350" y="1244872"/>
            <a:chExt cx="3934451" cy="5266075"/>
          </a:xfrm>
        </p:grpSpPr>
        <p:pic>
          <p:nvPicPr>
            <p:cNvPr id="284" name="Google Shape;284;p37"/>
            <p:cNvPicPr preferRelativeResize="0"/>
            <p:nvPr/>
          </p:nvPicPr>
          <p:blipFill>
            <a:blip r:embed="rId3">
              <a:alphaModFix/>
            </a:blip>
            <a:stretch>
              <a:fillRect/>
            </a:stretch>
          </p:blipFill>
          <p:spPr>
            <a:xfrm>
              <a:off x="1197631" y="1244872"/>
              <a:ext cx="2962170" cy="5266075"/>
            </a:xfrm>
            <a:prstGeom prst="rect">
              <a:avLst/>
            </a:prstGeom>
            <a:noFill/>
            <a:ln w="9525" cap="flat" cmpd="sng">
              <a:solidFill>
                <a:schemeClr val="dk2"/>
              </a:solidFill>
              <a:prstDash val="solid"/>
              <a:round/>
              <a:headEnd type="none" w="sm" len="sm"/>
              <a:tailEnd type="none" w="sm" len="sm"/>
            </a:ln>
          </p:spPr>
        </p:pic>
        <p:sp>
          <p:nvSpPr>
            <p:cNvPr id="286" name="Google Shape;286;p37"/>
            <p:cNvSpPr/>
            <p:nvPr/>
          </p:nvSpPr>
          <p:spPr>
            <a:xfrm>
              <a:off x="225350" y="5469875"/>
              <a:ext cx="972300" cy="8379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 name="Image 2" descr="The same image is displayed on the computer screen as before: with the large QR code in a box to the right of the screen. Text on the screen reads &quot;Launch Google Authenticator, tap the plus sign icon, then select 'Scan barcode.' A red circle is around the QR code indicating that you are supposed to use your mobile phone to scan that code." title="Google Authenticator Computer Screen 4"/>
          <p:cNvGrpSpPr/>
          <p:nvPr/>
        </p:nvGrpSpPr>
        <p:grpSpPr>
          <a:xfrm>
            <a:off x="4726153" y="1388077"/>
            <a:ext cx="4108874" cy="4672324"/>
            <a:chOff x="4726153" y="1388077"/>
            <a:chExt cx="4108874" cy="4672324"/>
          </a:xfrm>
        </p:grpSpPr>
        <p:pic>
          <p:nvPicPr>
            <p:cNvPr id="285" name="Google Shape;285;p37"/>
            <p:cNvPicPr preferRelativeResize="0"/>
            <p:nvPr/>
          </p:nvPicPr>
          <p:blipFill>
            <a:blip r:embed="rId4">
              <a:alphaModFix/>
            </a:blip>
            <a:stretch>
              <a:fillRect/>
            </a:stretch>
          </p:blipFill>
          <p:spPr>
            <a:xfrm>
              <a:off x="4726153" y="1388077"/>
              <a:ext cx="4108874" cy="4672324"/>
            </a:xfrm>
            <a:prstGeom prst="rect">
              <a:avLst/>
            </a:prstGeom>
            <a:noFill/>
            <a:ln w="9525" cap="flat" cmpd="sng">
              <a:solidFill>
                <a:schemeClr val="dk2"/>
              </a:solidFill>
              <a:prstDash val="solid"/>
              <a:round/>
              <a:headEnd type="none" w="sm" len="sm"/>
              <a:tailEnd type="none" w="sm" len="sm"/>
            </a:ln>
          </p:spPr>
        </p:pic>
        <p:sp>
          <p:nvSpPr>
            <p:cNvPr id="287" name="Google Shape;287;p37"/>
            <p:cNvSpPr/>
            <p:nvPr/>
          </p:nvSpPr>
          <p:spPr>
            <a:xfrm>
              <a:off x="7165975" y="3222425"/>
              <a:ext cx="1586400" cy="1586400"/>
            </a:xfrm>
            <a:prstGeom prst="roundRect">
              <a:avLst>
                <a:gd name="adj" fmla="val 16667"/>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GSAXcess / OKTA is added and a 6-digit code displays</a:t>
            </a:r>
            <a:endParaRPr/>
          </a:p>
        </p:txBody>
      </p:sp>
      <p:grpSp>
        <p:nvGrpSpPr>
          <p:cNvPr id="2" name="Image" descr="The mobile app now displays a 6-digit code. To the right of the code is a small countdown timer. When the timer runs out, the code will refresh to a new number. A red arrow indicates that this is the code you need to enter onto the computer to finish setting up this factor." title="Google Authenticator Mobile App Screen 3"/>
          <p:cNvGrpSpPr/>
          <p:nvPr/>
        </p:nvGrpSpPr>
        <p:grpSpPr>
          <a:xfrm>
            <a:off x="1910925" y="1113379"/>
            <a:ext cx="4608049" cy="5567899"/>
            <a:chOff x="1910925" y="1113379"/>
            <a:chExt cx="4608049" cy="5567899"/>
          </a:xfrm>
        </p:grpSpPr>
        <p:pic>
          <p:nvPicPr>
            <p:cNvPr id="293" name="Google Shape;293;p38"/>
            <p:cNvPicPr preferRelativeResize="0"/>
            <p:nvPr/>
          </p:nvPicPr>
          <p:blipFill>
            <a:blip r:embed="rId3">
              <a:alphaModFix/>
            </a:blip>
            <a:stretch>
              <a:fillRect/>
            </a:stretch>
          </p:blipFill>
          <p:spPr>
            <a:xfrm>
              <a:off x="3387025" y="1113379"/>
              <a:ext cx="3131949" cy="5567899"/>
            </a:xfrm>
            <a:prstGeom prst="rect">
              <a:avLst/>
            </a:prstGeom>
            <a:noFill/>
            <a:ln w="9525" cap="flat" cmpd="sng">
              <a:solidFill>
                <a:schemeClr val="dk2"/>
              </a:solidFill>
              <a:prstDash val="solid"/>
              <a:round/>
              <a:headEnd type="none" w="sm" len="sm"/>
              <a:tailEnd type="none" w="sm" len="sm"/>
            </a:ln>
          </p:spPr>
        </p:pic>
        <p:sp>
          <p:nvSpPr>
            <p:cNvPr id="294" name="Google Shape;294;p38"/>
            <p:cNvSpPr/>
            <p:nvPr/>
          </p:nvSpPr>
          <p:spPr>
            <a:xfrm>
              <a:off x="1910925" y="4131325"/>
              <a:ext cx="1569900" cy="9585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Click “next” on the computer screen and enter in the code from your phone.</a:t>
            </a:r>
            <a:endParaRPr/>
          </a:p>
        </p:txBody>
      </p:sp>
      <p:grpSp>
        <p:nvGrpSpPr>
          <p:cNvPr id="2" name="Image 1" descr="The same image is displayed on the computer screen as before: with the large QR code in a box to the right of the screen. Text on the screen reads &quot;Launch Google Authenticator, tap the plus sign icon, then select 'Scan barcode.' A red arrow points to the blue rectangular &quot;next&quot; button at the bottom of the screen." title="Google Authenticator Computer Screen 4"/>
          <p:cNvGrpSpPr/>
          <p:nvPr/>
        </p:nvGrpSpPr>
        <p:grpSpPr>
          <a:xfrm>
            <a:off x="192300" y="1590549"/>
            <a:ext cx="4008450" cy="4110675"/>
            <a:chOff x="192300" y="1590549"/>
            <a:chExt cx="4008450" cy="4110675"/>
          </a:xfrm>
        </p:grpSpPr>
        <p:pic>
          <p:nvPicPr>
            <p:cNvPr id="301" name="Google Shape;301;p39"/>
            <p:cNvPicPr preferRelativeResize="0"/>
            <p:nvPr/>
          </p:nvPicPr>
          <p:blipFill>
            <a:blip r:embed="rId3">
              <a:alphaModFix/>
            </a:blip>
            <a:stretch>
              <a:fillRect/>
            </a:stretch>
          </p:blipFill>
          <p:spPr>
            <a:xfrm>
              <a:off x="585776" y="1590549"/>
              <a:ext cx="3614974" cy="4110675"/>
            </a:xfrm>
            <a:prstGeom prst="rect">
              <a:avLst/>
            </a:prstGeom>
            <a:noFill/>
            <a:ln w="9525" cap="flat" cmpd="sng">
              <a:solidFill>
                <a:schemeClr val="dk2"/>
              </a:solidFill>
              <a:prstDash val="solid"/>
              <a:round/>
              <a:headEnd type="none" w="sm" len="sm"/>
              <a:tailEnd type="none" w="sm" len="sm"/>
            </a:ln>
          </p:spPr>
        </p:pic>
        <p:sp>
          <p:nvSpPr>
            <p:cNvPr id="302" name="Google Shape;302;p39"/>
            <p:cNvSpPr/>
            <p:nvPr/>
          </p:nvSpPr>
          <p:spPr>
            <a:xfrm>
              <a:off x="192300" y="4494875"/>
              <a:ext cx="1057500" cy="9090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 name="Image 2" descr="The QR code has disappeared. Now, there is a box labeled &quot;enter code.&quot; Beneath the box is a blue rectangular button labeled &quot;Verify.&quot; Two red arrows point to the box and the verify button, to indicate that you need to enter your 6-digit code in the box and then, click &quot;Verify.&quot;" title="Google Authenticator Computer Screen 5"/>
          <p:cNvGrpSpPr/>
          <p:nvPr/>
        </p:nvGrpSpPr>
        <p:grpSpPr>
          <a:xfrm>
            <a:off x="3864600" y="1838463"/>
            <a:ext cx="5020274" cy="3614850"/>
            <a:chOff x="3864600" y="1838463"/>
            <a:chExt cx="5020274" cy="3614850"/>
          </a:xfrm>
        </p:grpSpPr>
        <p:pic>
          <p:nvPicPr>
            <p:cNvPr id="300" name="Google Shape;300;p39"/>
            <p:cNvPicPr preferRelativeResize="0"/>
            <p:nvPr/>
          </p:nvPicPr>
          <p:blipFill rotWithShape="1">
            <a:blip r:embed="rId4">
              <a:alphaModFix/>
            </a:blip>
            <a:srcRect l="21612" t="28609" r="47006" b="31967"/>
            <a:stretch/>
          </p:blipFill>
          <p:spPr>
            <a:xfrm>
              <a:off x="4572012" y="1838463"/>
              <a:ext cx="4312862" cy="3614850"/>
            </a:xfrm>
            <a:prstGeom prst="rect">
              <a:avLst/>
            </a:prstGeom>
            <a:noFill/>
            <a:ln w="9525" cap="flat" cmpd="sng">
              <a:solidFill>
                <a:srgbClr val="595959"/>
              </a:solidFill>
              <a:prstDash val="solid"/>
              <a:round/>
              <a:headEnd type="none" w="sm" len="sm"/>
              <a:tailEnd type="none" w="sm" len="sm"/>
            </a:ln>
          </p:spPr>
        </p:pic>
        <p:sp>
          <p:nvSpPr>
            <p:cNvPr id="303" name="Google Shape;303;p39"/>
            <p:cNvSpPr/>
            <p:nvPr/>
          </p:nvSpPr>
          <p:spPr>
            <a:xfrm>
              <a:off x="3864600" y="3429000"/>
              <a:ext cx="1057500" cy="9090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39"/>
            <p:cNvSpPr/>
            <p:nvPr/>
          </p:nvSpPr>
          <p:spPr>
            <a:xfrm>
              <a:off x="3864600" y="4338000"/>
              <a:ext cx="1057500" cy="9090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5" name="Text"/>
          <p:cNvSpPr txBox="1"/>
          <p:nvPr/>
        </p:nvSpPr>
        <p:spPr>
          <a:xfrm>
            <a:off x="2205900" y="5998675"/>
            <a:ext cx="5494200" cy="49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a:t>Once you have entered the code, click “Verify”</a:t>
            </a:r>
            <a:endParaRPr sz="20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Change your password to finish the set up process.</a:t>
            </a:r>
            <a:endParaRPr/>
          </a:p>
        </p:txBody>
      </p:sp>
      <p:sp>
        <p:nvSpPr>
          <p:cNvPr id="312" name="Text"/>
          <p:cNvSpPr txBox="1"/>
          <p:nvPr/>
        </p:nvSpPr>
        <p:spPr>
          <a:xfrm>
            <a:off x="109675" y="1553375"/>
            <a:ext cx="4169400" cy="3024000"/>
          </a:xfrm>
          <a:prstGeom prst="rect">
            <a:avLst/>
          </a:prstGeom>
          <a:noFill/>
          <a:ln>
            <a:noFill/>
          </a:ln>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US" sz="2000"/>
              <a:t>Enter your temporary password from your “Access to GSAXcess granted” email used in Step 1.</a:t>
            </a:r>
            <a:endParaRPr sz="2000"/>
          </a:p>
          <a:p>
            <a:pPr marL="457200" lvl="0" indent="-355600" algn="l" rtl="0">
              <a:spcBef>
                <a:spcPts val="0"/>
              </a:spcBef>
              <a:spcAft>
                <a:spcPts val="0"/>
              </a:spcAft>
              <a:buSzPts val="2000"/>
              <a:buChar char="●"/>
            </a:pPr>
            <a:r>
              <a:rPr lang="en-US" sz="2000"/>
              <a:t>Enter your new password </a:t>
            </a:r>
            <a:endParaRPr sz="2000"/>
          </a:p>
          <a:p>
            <a:pPr marL="457200" lvl="0" indent="-355600" algn="l" rtl="0">
              <a:spcBef>
                <a:spcPts val="0"/>
              </a:spcBef>
              <a:spcAft>
                <a:spcPts val="0"/>
              </a:spcAft>
              <a:buSzPts val="2000"/>
              <a:buChar char="●"/>
            </a:pPr>
            <a:r>
              <a:rPr lang="en-US" sz="2000"/>
              <a:t>Re-enter your new password</a:t>
            </a:r>
            <a:endParaRPr sz="2000"/>
          </a:p>
          <a:p>
            <a:pPr marL="457200" lvl="0" indent="-355600" algn="l" rtl="0">
              <a:spcBef>
                <a:spcPts val="0"/>
              </a:spcBef>
              <a:spcAft>
                <a:spcPts val="0"/>
              </a:spcAft>
              <a:buSzPts val="2000"/>
              <a:buChar char="●"/>
            </a:pPr>
            <a:r>
              <a:rPr lang="en-US" sz="2000"/>
              <a:t>Click “Change Password”</a:t>
            </a:r>
            <a:endParaRPr sz="2000"/>
          </a:p>
        </p:txBody>
      </p:sp>
      <p:pic>
        <p:nvPicPr>
          <p:cNvPr id="311" name="Image" descr="On the top of the screen is blue text that reads &quot;your password has expired.&quot; Beneath the text is a paragraph of password requirements that reads: &quot;Password requirements: at least 12 characters, a lowercase letter, an uppercase letter, a number, no parts of your username, does not include your first name, does not incldue your last name, your password cannot be any of your last 24 passwords.&quot;&#10;&#10;Beneath the password requirements are three boxes. The first is for your temporary password emailed to you (shown at the very beginning of the slidedeck). The second and third boxes are for you to enter and re-enter your new password. Finally, at the bottom of the screen is a blue rectangular button labeled &quot;Change Password.&quot;" title="Change Password Screen"/>
          <p:cNvPicPr preferRelativeResize="0"/>
          <p:nvPr/>
        </p:nvPicPr>
        <p:blipFill rotWithShape="1">
          <a:blip r:embed="rId3">
            <a:alphaModFix/>
          </a:blip>
          <a:srcRect r="44230" b="25562"/>
          <a:stretch/>
        </p:blipFill>
        <p:spPr>
          <a:xfrm>
            <a:off x="4279025" y="1274900"/>
            <a:ext cx="4555975" cy="4942625"/>
          </a:xfrm>
          <a:prstGeom prst="rect">
            <a:avLst/>
          </a:prstGeom>
          <a:noFill/>
          <a:ln w="12700" cap="flat" cmpd="sng">
            <a:solidFill>
              <a:srgbClr val="000000"/>
            </a:solidFill>
            <a:prstDash val="solid"/>
            <a:miter lim="8000"/>
            <a:headEnd type="none" w="sm" len="sm"/>
            <a:tailEnd type="none" w="sm" len="sm"/>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Login success!</a:t>
            </a:r>
            <a:endParaRPr/>
          </a:p>
        </p:txBody>
      </p:sp>
      <p:pic>
        <p:nvPicPr>
          <p:cNvPr id="318" name="Image" descr="The image displays the GSAXcess homepage to show that login was sucessful." title="GSAXcess homepage"/>
          <p:cNvPicPr preferRelativeResize="0"/>
          <p:nvPr/>
        </p:nvPicPr>
        <p:blipFill>
          <a:blip r:embed="rId3">
            <a:alphaModFix/>
          </a:blip>
          <a:stretch>
            <a:fillRect/>
          </a:stretch>
        </p:blipFill>
        <p:spPr>
          <a:xfrm>
            <a:off x="422012" y="1287301"/>
            <a:ext cx="8299974" cy="428340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Title"/>
          <p:cNvSpPr txBox="1">
            <a:spLocks noGrp="1"/>
          </p:cNvSpPr>
          <p:nvPr>
            <p:ph type="ctrTitle"/>
          </p:nvPr>
        </p:nvSpPr>
        <p:spPr>
          <a:xfrm>
            <a:off x="828675" y="1742625"/>
            <a:ext cx="7772400" cy="25845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sz="3600" b="1"/>
              <a:t>Everyday Login with MFA</a:t>
            </a:r>
            <a:endParaRPr sz="3600" b="1"/>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Go to your program’s login screen and click “Login”</a:t>
            </a:r>
            <a:endParaRPr/>
          </a:p>
        </p:txBody>
      </p:sp>
      <p:grpSp>
        <p:nvGrpSpPr>
          <p:cNvPr id="2" name="Image" descr="The image displays the four login screens: MySales (upper left), GSAXcess (upper right), NASA Pre-Screening Module (lower left), and the GSA-hosted computers for learning website (lower right). On each login screen is a red arrow pointing to the system's login button." title="Personal Property Program Login Screens"/>
          <p:cNvGrpSpPr/>
          <p:nvPr/>
        </p:nvGrpSpPr>
        <p:grpSpPr>
          <a:xfrm>
            <a:off x="-13750" y="1067500"/>
            <a:ext cx="9075126" cy="5702301"/>
            <a:chOff x="-13750" y="1067500"/>
            <a:chExt cx="9075126" cy="5702301"/>
          </a:xfrm>
        </p:grpSpPr>
        <p:pic>
          <p:nvPicPr>
            <p:cNvPr id="332" name="Google Shape;332;p43"/>
            <p:cNvPicPr preferRelativeResize="0"/>
            <p:nvPr/>
          </p:nvPicPr>
          <p:blipFill rotWithShape="1">
            <a:blip r:embed="rId3">
              <a:alphaModFix/>
            </a:blip>
            <a:srcRect l="1833" r="11668"/>
            <a:stretch/>
          </p:blipFill>
          <p:spPr>
            <a:xfrm>
              <a:off x="-13750" y="1067500"/>
              <a:ext cx="4573100" cy="3143501"/>
            </a:xfrm>
            <a:prstGeom prst="rect">
              <a:avLst/>
            </a:prstGeom>
            <a:noFill/>
            <a:ln>
              <a:noFill/>
            </a:ln>
          </p:spPr>
        </p:pic>
        <p:pic>
          <p:nvPicPr>
            <p:cNvPr id="333" name="Google Shape;333;p43"/>
            <p:cNvPicPr preferRelativeResize="0"/>
            <p:nvPr/>
          </p:nvPicPr>
          <p:blipFill>
            <a:blip r:embed="rId4">
              <a:alphaModFix/>
            </a:blip>
            <a:stretch>
              <a:fillRect/>
            </a:stretch>
          </p:blipFill>
          <p:spPr>
            <a:xfrm>
              <a:off x="4713350" y="4365400"/>
              <a:ext cx="4317451" cy="2404401"/>
            </a:xfrm>
            <a:prstGeom prst="rect">
              <a:avLst/>
            </a:prstGeom>
            <a:noFill/>
            <a:ln>
              <a:noFill/>
            </a:ln>
          </p:spPr>
        </p:pic>
        <p:pic>
          <p:nvPicPr>
            <p:cNvPr id="334" name="Google Shape;334;p43"/>
            <p:cNvPicPr preferRelativeResize="0"/>
            <p:nvPr/>
          </p:nvPicPr>
          <p:blipFill rotWithShape="1">
            <a:blip r:embed="rId5">
              <a:alphaModFix/>
            </a:blip>
            <a:srcRect b="13194"/>
            <a:stretch/>
          </p:blipFill>
          <p:spPr>
            <a:xfrm>
              <a:off x="114075" y="4288200"/>
              <a:ext cx="4457925" cy="2404400"/>
            </a:xfrm>
            <a:prstGeom prst="rect">
              <a:avLst/>
            </a:prstGeom>
            <a:noFill/>
            <a:ln>
              <a:noFill/>
            </a:ln>
          </p:spPr>
        </p:pic>
        <p:pic>
          <p:nvPicPr>
            <p:cNvPr id="335" name="Google Shape;335;p43"/>
            <p:cNvPicPr preferRelativeResize="0"/>
            <p:nvPr/>
          </p:nvPicPr>
          <p:blipFill>
            <a:blip r:embed="rId6">
              <a:alphaModFix/>
            </a:blip>
            <a:stretch>
              <a:fillRect/>
            </a:stretch>
          </p:blipFill>
          <p:spPr>
            <a:xfrm>
              <a:off x="4682775" y="1067500"/>
              <a:ext cx="4378601" cy="3297899"/>
            </a:xfrm>
            <a:prstGeom prst="rect">
              <a:avLst/>
            </a:prstGeom>
            <a:noFill/>
            <a:ln>
              <a:noFill/>
            </a:ln>
          </p:spPr>
        </p:pic>
        <p:sp>
          <p:nvSpPr>
            <p:cNvPr id="336" name="Google Shape;336;p43"/>
            <p:cNvSpPr/>
            <p:nvPr/>
          </p:nvSpPr>
          <p:spPr>
            <a:xfrm rot="10800000">
              <a:off x="1958862" y="3593989"/>
              <a:ext cx="627900" cy="6942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43"/>
            <p:cNvSpPr/>
            <p:nvPr/>
          </p:nvSpPr>
          <p:spPr>
            <a:xfrm>
              <a:off x="7533225" y="4928200"/>
              <a:ext cx="627900" cy="6942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43"/>
            <p:cNvSpPr/>
            <p:nvPr/>
          </p:nvSpPr>
          <p:spPr>
            <a:xfrm>
              <a:off x="3256825" y="4518750"/>
              <a:ext cx="627900" cy="6942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43"/>
            <p:cNvSpPr/>
            <p:nvPr/>
          </p:nvSpPr>
          <p:spPr>
            <a:xfrm>
              <a:off x="7904100" y="1613950"/>
              <a:ext cx="627900" cy="6942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Enter your email address and password, then click “Login.”</a:t>
            </a:r>
            <a:endParaRPr/>
          </a:p>
        </p:txBody>
      </p:sp>
      <p:sp>
        <p:nvSpPr>
          <p:cNvPr id="348" name="Text"/>
          <p:cNvSpPr txBox="1"/>
          <p:nvPr/>
        </p:nvSpPr>
        <p:spPr>
          <a:xfrm>
            <a:off x="93150" y="1999550"/>
            <a:ext cx="3321600" cy="211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a:t>Note: If you click “Remember me,” the system will save your email so that you will not have to type it in when logging in during future sessions.</a:t>
            </a:r>
            <a:endParaRPr sz="2000"/>
          </a:p>
        </p:txBody>
      </p:sp>
      <p:grpSp>
        <p:nvGrpSpPr>
          <p:cNvPr id="2" name="Image" descr="The login screen has two boxes: one is labeled &quot;enter your email address&quot; and the other is labeled &quot;password.&quot; Below the password box is a small check box labeled &quot;remember me.&quot; Beneath that is a blue rectangular button titled &quot;Login.&quot;" title="Login Screen"/>
          <p:cNvGrpSpPr/>
          <p:nvPr/>
        </p:nvGrpSpPr>
        <p:grpSpPr>
          <a:xfrm>
            <a:off x="3646534" y="1312303"/>
            <a:ext cx="5362790" cy="5083000"/>
            <a:chOff x="3646534" y="1312303"/>
            <a:chExt cx="5362790" cy="5083000"/>
          </a:xfrm>
        </p:grpSpPr>
        <p:pic>
          <p:nvPicPr>
            <p:cNvPr id="345" name="Google Shape;345;p44"/>
            <p:cNvPicPr preferRelativeResize="0"/>
            <p:nvPr/>
          </p:nvPicPr>
          <p:blipFill>
            <a:blip r:embed="rId3">
              <a:alphaModFix/>
            </a:blip>
            <a:stretch>
              <a:fillRect/>
            </a:stretch>
          </p:blipFill>
          <p:spPr>
            <a:xfrm>
              <a:off x="4455150" y="1312303"/>
              <a:ext cx="4554174" cy="5083000"/>
            </a:xfrm>
            <a:prstGeom prst="rect">
              <a:avLst/>
            </a:prstGeom>
            <a:noFill/>
            <a:ln w="9525" cap="flat" cmpd="sng">
              <a:solidFill>
                <a:schemeClr val="dk2"/>
              </a:solidFill>
              <a:prstDash val="solid"/>
              <a:round/>
              <a:headEnd type="none" w="sm" len="sm"/>
              <a:tailEnd type="none" w="sm" len="sm"/>
            </a:ln>
          </p:spPr>
        </p:pic>
        <p:sp>
          <p:nvSpPr>
            <p:cNvPr id="346" name="Google Shape;346;p44"/>
            <p:cNvSpPr/>
            <p:nvPr/>
          </p:nvSpPr>
          <p:spPr>
            <a:xfrm rot="10800000">
              <a:off x="3646534" y="2134247"/>
              <a:ext cx="1156800" cy="8379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44"/>
            <p:cNvSpPr/>
            <p:nvPr/>
          </p:nvSpPr>
          <p:spPr>
            <a:xfrm rot="10800000">
              <a:off x="3646534" y="4116097"/>
              <a:ext cx="1156800" cy="8379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Click on the arrow to choose your authentication factor.</a:t>
            </a:r>
            <a:endParaRPr/>
          </a:p>
        </p:txBody>
      </p:sp>
      <p:grpSp>
        <p:nvGrpSpPr>
          <p:cNvPr id="2" name="Image" descr="At the top of the screen is a circle with the Google Authenticator Icon. To the right of the circle is a small arrow. The arrow is circled in red and has a large red arrow pointing to it to show that you need to click on the arrow in order for a drop down menu to appear with all of your enrolled factors. To switch from one factor to another, you choose from the list and click the factor you would like." title="Change your Authentication Factor"/>
          <p:cNvGrpSpPr/>
          <p:nvPr/>
        </p:nvGrpSpPr>
        <p:grpSpPr>
          <a:xfrm>
            <a:off x="1762575" y="1111025"/>
            <a:ext cx="5618850" cy="5398875"/>
            <a:chOff x="1762575" y="1111025"/>
            <a:chExt cx="5618850" cy="5398875"/>
          </a:xfrm>
        </p:grpSpPr>
        <p:pic>
          <p:nvPicPr>
            <p:cNvPr id="354" name="Google Shape;354;p45"/>
            <p:cNvPicPr preferRelativeResize="0"/>
            <p:nvPr/>
          </p:nvPicPr>
          <p:blipFill rotWithShape="1">
            <a:blip r:embed="rId3">
              <a:alphaModFix/>
            </a:blip>
            <a:srcRect l="3206" t="17094" r="57210" b="19940"/>
            <a:stretch/>
          </p:blipFill>
          <p:spPr>
            <a:xfrm>
              <a:off x="1762575" y="1111025"/>
              <a:ext cx="5618850" cy="5398875"/>
            </a:xfrm>
            <a:prstGeom prst="rect">
              <a:avLst/>
            </a:prstGeom>
            <a:noFill/>
            <a:ln w="12700" cap="flat" cmpd="sng">
              <a:solidFill>
                <a:srgbClr val="000000"/>
              </a:solidFill>
              <a:prstDash val="solid"/>
              <a:miter lim="8000"/>
              <a:headEnd type="none" w="sm" len="sm"/>
              <a:tailEnd type="none" w="sm" len="sm"/>
            </a:ln>
          </p:spPr>
        </p:pic>
        <p:sp>
          <p:nvSpPr>
            <p:cNvPr id="355" name="Google Shape;355;p45"/>
            <p:cNvSpPr/>
            <p:nvPr/>
          </p:nvSpPr>
          <p:spPr>
            <a:xfrm>
              <a:off x="5711775" y="1522825"/>
              <a:ext cx="1255800" cy="8379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45"/>
            <p:cNvSpPr/>
            <p:nvPr/>
          </p:nvSpPr>
          <p:spPr>
            <a:xfrm>
              <a:off x="5116825" y="1685575"/>
              <a:ext cx="462600" cy="512400"/>
            </a:xfrm>
            <a:prstGeom prst="roundRect">
              <a:avLst>
                <a:gd name="adj" fmla="val 16667"/>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Title"/>
          <p:cNvSpPr txBox="1">
            <a:spLocks noGrp="1"/>
          </p:cNvSpPr>
          <p:nvPr>
            <p:ph type="title"/>
          </p:nvPr>
        </p:nvSpPr>
        <p:spPr>
          <a:xfrm>
            <a:off x="0" y="0"/>
            <a:ext cx="9144000" cy="14175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3000"/>
              <a:t>What Systems are Impacted?</a:t>
            </a:r>
            <a:endParaRPr sz="3000"/>
          </a:p>
        </p:txBody>
      </p:sp>
      <p:sp>
        <p:nvSpPr>
          <p:cNvPr id="64" name="List"/>
          <p:cNvSpPr txBox="1">
            <a:spLocks noGrp="1"/>
          </p:cNvSpPr>
          <p:nvPr>
            <p:ph type="body" idx="1"/>
          </p:nvPr>
        </p:nvSpPr>
        <p:spPr>
          <a:xfrm>
            <a:off x="0" y="1687950"/>
            <a:ext cx="9144000" cy="4986300"/>
          </a:xfrm>
          <a:prstGeom prst="rect">
            <a:avLst/>
          </a:prstGeom>
        </p:spPr>
        <p:txBody>
          <a:bodyPr spcFirstLastPara="1" wrap="square" lIns="91425" tIns="45700" rIns="91425" bIns="45700" anchor="t" anchorCtr="0">
            <a:noAutofit/>
          </a:bodyPr>
          <a:lstStyle/>
          <a:p>
            <a:pPr marL="457200" lvl="0" indent="-419100" algn="l" rtl="0">
              <a:spcBef>
                <a:spcPts val="360"/>
              </a:spcBef>
              <a:spcAft>
                <a:spcPts val="0"/>
              </a:spcAft>
              <a:buSzPts val="3000"/>
              <a:buFont typeface="Arial"/>
              <a:buChar char="●"/>
            </a:pPr>
            <a:r>
              <a:rPr lang="en-US" sz="3000"/>
              <a:t>GSAXcess</a:t>
            </a:r>
            <a:endParaRPr sz="3000"/>
          </a:p>
          <a:p>
            <a:pPr marL="457200" lvl="0" indent="-419100" algn="l" rtl="0">
              <a:spcBef>
                <a:spcPts val="0"/>
              </a:spcBef>
              <a:spcAft>
                <a:spcPts val="0"/>
              </a:spcAft>
              <a:buSzPts val="3000"/>
              <a:buChar char="●"/>
            </a:pPr>
            <a:r>
              <a:rPr lang="en-US" sz="3000"/>
              <a:t>GSA-hosted Computers for Learning website</a:t>
            </a:r>
            <a:endParaRPr sz="3000"/>
          </a:p>
          <a:p>
            <a:pPr marL="457200" lvl="0" indent="-419100" algn="l" rtl="0">
              <a:spcBef>
                <a:spcPts val="0"/>
              </a:spcBef>
              <a:spcAft>
                <a:spcPts val="0"/>
              </a:spcAft>
              <a:buSzPts val="3000"/>
              <a:buChar char="●"/>
            </a:pPr>
            <a:r>
              <a:rPr lang="en-US" sz="3000"/>
              <a:t>NASA Pre-screening Module</a:t>
            </a:r>
            <a:endParaRPr sz="3000"/>
          </a:p>
          <a:p>
            <a:pPr marL="457200" lvl="0" indent="-419100" algn="l" rtl="0">
              <a:spcBef>
                <a:spcPts val="0"/>
              </a:spcBef>
              <a:spcAft>
                <a:spcPts val="0"/>
              </a:spcAft>
              <a:buSzPts val="3000"/>
              <a:buChar char="●"/>
            </a:pPr>
            <a:r>
              <a:rPr lang="en-US" sz="3000"/>
              <a:t>MySales</a:t>
            </a:r>
            <a:endParaRPr sz="3000"/>
          </a:p>
          <a:p>
            <a:pPr marL="457200" lvl="0" indent="-419100" algn="l" rtl="0">
              <a:spcBef>
                <a:spcPts val="0"/>
              </a:spcBef>
              <a:spcAft>
                <a:spcPts val="0"/>
              </a:spcAft>
              <a:buSzPts val="3000"/>
              <a:buChar char="●"/>
            </a:pPr>
            <a:r>
              <a:rPr lang="en-US" sz="3000"/>
              <a:t>GSA Auctions</a:t>
            </a:r>
            <a:endParaRPr sz="30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sz="2800">
                <a:solidFill>
                  <a:schemeClr val="dk1"/>
                </a:solidFill>
              </a:rPr>
              <a:t>Follow the prompts for your selected factor.</a:t>
            </a:r>
            <a:endParaRPr sz="2800"/>
          </a:p>
        </p:txBody>
      </p:sp>
      <p:sp>
        <p:nvSpPr>
          <p:cNvPr id="363" name="Text"/>
          <p:cNvSpPr txBox="1"/>
          <p:nvPr/>
        </p:nvSpPr>
        <p:spPr>
          <a:xfrm>
            <a:off x="241875" y="1736125"/>
            <a:ext cx="3668700" cy="20244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US" sz="2400"/>
              <a:t>For this demo, I chose “Email Authentication”</a:t>
            </a:r>
            <a:endParaRPr sz="2400"/>
          </a:p>
          <a:p>
            <a:pPr marL="457200" lvl="0" indent="-381000" algn="l" rtl="0">
              <a:spcBef>
                <a:spcPts val="0"/>
              </a:spcBef>
              <a:spcAft>
                <a:spcPts val="0"/>
              </a:spcAft>
              <a:buSzPts val="2400"/>
              <a:buChar char="●"/>
            </a:pPr>
            <a:r>
              <a:rPr lang="en-US" sz="2400"/>
              <a:t>Click “Send me the code”</a:t>
            </a:r>
            <a:endParaRPr sz="2400"/>
          </a:p>
        </p:txBody>
      </p:sp>
      <p:grpSp>
        <p:nvGrpSpPr>
          <p:cNvPr id="4" name="Image" descr="The screenshot displays a circle with a blue envelope. Below the circle is the title &quot;Verify with Email Authentication&quot; with the subtitle &quot;Send a verification code to [email address].&quot; Below the subtitle is a blue rectangular button that reads &quot;Send me the code.&quot; There is a big red arrow pointing to that button." title="Email Authentication Screen"/>
          <p:cNvGrpSpPr/>
          <p:nvPr/>
        </p:nvGrpSpPr>
        <p:grpSpPr>
          <a:xfrm>
            <a:off x="2456250" y="1640347"/>
            <a:ext cx="6494550" cy="3533538"/>
            <a:chOff x="2456250" y="1640347"/>
            <a:chExt cx="6494550" cy="3533538"/>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7866" y="1640347"/>
              <a:ext cx="4872934" cy="3533538"/>
            </a:xfrm>
            <a:prstGeom prst="rect">
              <a:avLst/>
            </a:prstGeom>
            <a:ln w="3175">
              <a:solidFill>
                <a:schemeClr val="tx1"/>
              </a:solidFill>
            </a:ln>
          </p:spPr>
        </p:pic>
        <p:sp>
          <p:nvSpPr>
            <p:cNvPr id="364" name="Google Shape;364;p46"/>
            <p:cNvSpPr/>
            <p:nvPr/>
          </p:nvSpPr>
          <p:spPr>
            <a:xfrm>
              <a:off x="2456250" y="3635575"/>
              <a:ext cx="1983000" cy="11898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70"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Check your email and get the 6-digit code.</a:t>
            </a:r>
            <a:endParaRPr/>
          </a:p>
        </p:txBody>
      </p:sp>
      <p:grpSp>
        <p:nvGrpSpPr>
          <p:cNvPr id="2" name="Image" descr="At the top is the email with the subject line &quot;One time verification code&quot; from the sender &quot;Okta.&quot; Below the subject line is the body of the email. In the center of the email is a large, six-digit code circled in red. There is also a large red arrow pointing to that code." title="Authentication Code Email Description"/>
          <p:cNvGrpSpPr/>
          <p:nvPr/>
        </p:nvGrpSpPr>
        <p:grpSpPr>
          <a:xfrm>
            <a:off x="45175" y="1352825"/>
            <a:ext cx="9053660" cy="5364575"/>
            <a:chOff x="45175" y="1352825"/>
            <a:chExt cx="9053660" cy="5364575"/>
          </a:xfrm>
        </p:grpSpPr>
        <p:pic>
          <p:nvPicPr>
            <p:cNvPr id="369" name="Image"/>
            <p:cNvPicPr preferRelativeResize="0"/>
            <p:nvPr/>
          </p:nvPicPr>
          <p:blipFill>
            <a:blip r:embed="rId3">
              <a:alphaModFix/>
            </a:blip>
            <a:stretch>
              <a:fillRect/>
            </a:stretch>
          </p:blipFill>
          <p:spPr>
            <a:xfrm>
              <a:off x="1182250" y="2319550"/>
              <a:ext cx="6779500" cy="4042700"/>
            </a:xfrm>
            <a:prstGeom prst="rect">
              <a:avLst/>
            </a:prstGeom>
            <a:noFill/>
            <a:ln w="9525" cap="flat" cmpd="sng">
              <a:solidFill>
                <a:schemeClr val="dk2"/>
              </a:solidFill>
              <a:prstDash val="solid"/>
              <a:round/>
              <a:headEnd type="none" w="sm" len="sm"/>
              <a:tailEnd type="none" w="sm" len="sm"/>
            </a:ln>
          </p:spPr>
        </p:pic>
        <p:sp>
          <p:nvSpPr>
            <p:cNvPr id="371" name="Google Shape;371;p47"/>
            <p:cNvSpPr/>
            <p:nvPr/>
          </p:nvSpPr>
          <p:spPr>
            <a:xfrm>
              <a:off x="4240925" y="5915950"/>
              <a:ext cx="876000" cy="5454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47"/>
            <p:cNvSpPr/>
            <p:nvPr/>
          </p:nvSpPr>
          <p:spPr>
            <a:xfrm>
              <a:off x="2208375" y="5659900"/>
              <a:ext cx="1801200" cy="10575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73" name="Google Shape;373;p47"/>
            <p:cNvPicPr preferRelativeResize="0"/>
            <p:nvPr/>
          </p:nvPicPr>
          <p:blipFill>
            <a:blip r:embed="rId4">
              <a:alphaModFix/>
            </a:blip>
            <a:stretch>
              <a:fillRect/>
            </a:stretch>
          </p:blipFill>
          <p:spPr>
            <a:xfrm>
              <a:off x="45175" y="1352825"/>
              <a:ext cx="9053660" cy="837900"/>
            </a:xfrm>
            <a:prstGeom prst="rect">
              <a:avLst/>
            </a:prstGeom>
            <a:noFill/>
            <a:ln w="9525" cap="flat" cmpd="sng">
              <a:solidFill>
                <a:schemeClr val="dk2"/>
              </a:solidFill>
              <a:prstDash val="solid"/>
              <a:round/>
              <a:headEnd type="none" w="sm" len="sm"/>
              <a:tailEnd type="none" w="sm" len="sm"/>
            </a:ln>
          </p:spPr>
        </p:pic>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Enter the code and click “Verify”</a:t>
            </a:r>
            <a:endParaRPr/>
          </a:p>
        </p:txBody>
      </p:sp>
      <p:sp>
        <p:nvSpPr>
          <p:cNvPr id="384" name="Text"/>
          <p:cNvSpPr txBox="1"/>
          <p:nvPr/>
        </p:nvSpPr>
        <p:spPr>
          <a:xfrm>
            <a:off x="192300" y="1669050"/>
            <a:ext cx="3900000" cy="228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a:t>Note: If you click “Do not challenge me,” you will not have to send yourself a one-time code for 12 hours if you re-log into the system multiple times per day.</a:t>
            </a:r>
            <a:endParaRPr sz="2000"/>
          </a:p>
        </p:txBody>
      </p:sp>
      <p:grpSp>
        <p:nvGrpSpPr>
          <p:cNvPr id="2" name="Image" descr="The screen shows a rectangular box. Above the box is the title &quot;Verification code.&quot; In the box, the 6-digit code from the email has been typed. Below the box is a small check box titled &quot;Do not challenge me on this device for the next 12 hours.&quot; Beneath that, is a large blue rectangular button titled &quot;Verify.&quot; There are two large red arrows pointing to the verification code box and the verify button.&#10;&#10;Additionally, there an option above the verification code box that says &quot;Haven't received an email? Send again.&quot; Users can click that to re-send the verification email." title="Email Authentication Screen 2"/>
          <p:cNvGrpSpPr/>
          <p:nvPr/>
        </p:nvGrpSpPr>
        <p:grpSpPr>
          <a:xfrm>
            <a:off x="3258525" y="1261925"/>
            <a:ext cx="5397520" cy="5348225"/>
            <a:chOff x="3258525" y="1261925"/>
            <a:chExt cx="5397520" cy="5348225"/>
          </a:xfrm>
        </p:grpSpPr>
        <p:pic>
          <p:nvPicPr>
            <p:cNvPr id="379" name="Google Shape;379;p48"/>
            <p:cNvPicPr preferRelativeResize="0"/>
            <p:nvPr/>
          </p:nvPicPr>
          <p:blipFill rotWithShape="1">
            <a:blip r:embed="rId3">
              <a:alphaModFix/>
            </a:blip>
            <a:srcRect l="7364" t="17377" r="59279" b="9974"/>
            <a:stretch/>
          </p:blipFill>
          <p:spPr>
            <a:xfrm>
              <a:off x="4290600" y="1261925"/>
              <a:ext cx="4365445" cy="5348225"/>
            </a:xfrm>
            <a:prstGeom prst="rect">
              <a:avLst/>
            </a:prstGeom>
            <a:noFill/>
            <a:ln w="9525" cap="flat" cmpd="sng">
              <a:solidFill>
                <a:srgbClr val="000000"/>
              </a:solidFill>
              <a:prstDash val="solid"/>
              <a:round/>
              <a:headEnd type="none" w="sm" len="sm"/>
              <a:tailEnd type="none" w="sm" len="sm"/>
            </a:ln>
          </p:spPr>
        </p:pic>
        <p:sp>
          <p:nvSpPr>
            <p:cNvPr id="381" name="Google Shape;381;p48"/>
            <p:cNvSpPr/>
            <p:nvPr/>
          </p:nvSpPr>
          <p:spPr>
            <a:xfrm>
              <a:off x="3258525" y="4299000"/>
              <a:ext cx="1197300" cy="8379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48"/>
            <p:cNvSpPr/>
            <p:nvPr/>
          </p:nvSpPr>
          <p:spPr>
            <a:xfrm>
              <a:off x="3258525" y="5346075"/>
              <a:ext cx="1197300" cy="8379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Title"/>
          <p:cNvSpPr txBox="1">
            <a:spLocks noGrp="1"/>
          </p:cNvSpPr>
          <p:nvPr>
            <p:ph type="title"/>
          </p:nvPr>
        </p:nvSpPr>
        <p:spPr>
          <a:xfrm>
            <a:off x="990600" y="152400"/>
            <a:ext cx="7924800" cy="837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US"/>
              <a:t>Login success!</a:t>
            </a:r>
            <a:endParaRPr/>
          </a:p>
        </p:txBody>
      </p:sp>
      <p:pic>
        <p:nvPicPr>
          <p:cNvPr id="390" name="Image" descr="The image displays the GSAXcess homepage to show that login was sucessful." title="GSAXcess Home Page"/>
          <p:cNvPicPr preferRelativeResize="0"/>
          <p:nvPr/>
        </p:nvPicPr>
        <p:blipFill>
          <a:blip r:embed="rId3">
            <a:alphaModFix/>
          </a:blip>
          <a:stretch>
            <a:fillRect/>
          </a:stretch>
        </p:blipFill>
        <p:spPr>
          <a:xfrm>
            <a:off x="422012" y="1287301"/>
            <a:ext cx="8299974" cy="428340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Title"/>
          <p:cNvSpPr txBox="1">
            <a:spLocks noGrp="1"/>
          </p:cNvSpPr>
          <p:nvPr>
            <p:ph type="ctrTitle"/>
          </p:nvPr>
        </p:nvSpPr>
        <p:spPr>
          <a:xfrm>
            <a:off x="828675" y="1742625"/>
            <a:ext cx="7772400" cy="25845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sz="3600" b="1"/>
              <a:t>How do I reset my password?</a:t>
            </a:r>
            <a:endParaRPr sz="3600" b="1"/>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457200" lvl="0" indent="-419100" algn="ctr" rtl="0">
              <a:spcBef>
                <a:spcPts val="0"/>
              </a:spcBef>
              <a:spcAft>
                <a:spcPts val="0"/>
              </a:spcAft>
              <a:buSzPts val="3000"/>
              <a:buAutoNum type="arabicPeriod"/>
            </a:pPr>
            <a:r>
              <a:rPr lang="en-US" sz="3000"/>
              <a:t>Go to the Login Screen</a:t>
            </a:r>
            <a:endParaRPr sz="3000"/>
          </a:p>
        </p:txBody>
      </p:sp>
      <p:sp>
        <p:nvSpPr>
          <p:cNvPr id="404" name="Text"/>
          <p:cNvSpPr txBox="1">
            <a:spLocks noGrp="1"/>
          </p:cNvSpPr>
          <p:nvPr>
            <p:ph type="body" idx="1"/>
          </p:nvPr>
        </p:nvSpPr>
        <p:spPr>
          <a:xfrm>
            <a:off x="489750" y="1143000"/>
            <a:ext cx="8236800" cy="747625"/>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sz="3000" dirty="0"/>
              <a:t>Click “Forgot Password”</a:t>
            </a:r>
            <a:endParaRPr sz="3000" dirty="0"/>
          </a:p>
        </p:txBody>
      </p:sp>
      <p:pic>
        <p:nvPicPr>
          <p:cNvPr id="405" name="Image" descr="Beneath the login area are four options: Need help signing in? ; Forgot password? ; GSA User Login; and Help. A red circle is around &quot;Forgot password&quot; to indicate that you need to click on that hyperlink." title="Forgot password location"/>
          <p:cNvPicPr preferRelativeResize="0"/>
          <p:nvPr/>
        </p:nvPicPr>
        <p:blipFill rotWithShape="1">
          <a:blip r:embed="rId3">
            <a:alphaModFix/>
          </a:blip>
          <a:srcRect t="8096"/>
          <a:stretch/>
        </p:blipFill>
        <p:spPr>
          <a:xfrm>
            <a:off x="76200" y="1890625"/>
            <a:ext cx="8991600" cy="4777800"/>
          </a:xfrm>
          <a:prstGeom prst="rect">
            <a:avLst/>
          </a:prstGeom>
          <a:noFill/>
          <a:ln w="12700" cap="flat" cmpd="sng">
            <a:solidFill>
              <a:srgbClr val="000000"/>
            </a:solidFill>
            <a:prstDash val="solid"/>
            <a:miter lim="8000"/>
            <a:headEnd type="none" w="sm" len="sm"/>
            <a:tailEnd type="none" w="sm" len="sm"/>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457200" lvl="0" indent="0" algn="ctr" rtl="0">
              <a:spcBef>
                <a:spcPts val="0"/>
              </a:spcBef>
              <a:spcAft>
                <a:spcPts val="0"/>
              </a:spcAft>
              <a:buNone/>
            </a:pPr>
            <a:r>
              <a:rPr lang="en-US" sz="3000" dirty="0"/>
              <a:t>2. Enter your email and click “Submit”</a:t>
            </a:r>
            <a:endParaRPr sz="3000" dirty="0"/>
          </a:p>
        </p:txBody>
      </p:sp>
      <p:grpSp>
        <p:nvGrpSpPr>
          <p:cNvPr id="2" name="Image"/>
          <p:cNvGrpSpPr/>
          <p:nvPr/>
        </p:nvGrpSpPr>
        <p:grpSpPr>
          <a:xfrm>
            <a:off x="0" y="1546500"/>
            <a:ext cx="9143999" cy="4633600"/>
            <a:chOff x="0" y="1546500"/>
            <a:chExt cx="9143999" cy="4633600"/>
          </a:xfrm>
        </p:grpSpPr>
        <p:pic>
          <p:nvPicPr>
            <p:cNvPr id="412" name="Google Shape;412;p52" descr="The screen displays a box labeled &quot;Email address.&quot; Below the box are two red, rectangular buttons labeled &quot;Cancel&quot; and &quot;Submit.&quot; Above the email box is the prompt &quot;Please enter your email address and click on submt button to receive password reset instructions.&quot;&#10;&#10;At the bottom of the screen is a second message that displays once you enter your email and click &quot;submit.&quot; the message reads: &quot;Password reset email has been sent, please follow the instructions provided in the email.&quot;" title="Forgot Password Screen 1"/>
            <p:cNvPicPr preferRelativeResize="0"/>
            <p:nvPr/>
          </p:nvPicPr>
          <p:blipFill rotWithShape="1">
            <a:blip r:embed="rId3">
              <a:alphaModFix/>
            </a:blip>
            <a:srcRect l="2648" r="20143"/>
            <a:stretch/>
          </p:blipFill>
          <p:spPr>
            <a:xfrm>
              <a:off x="0" y="1546500"/>
              <a:ext cx="9143999" cy="2713975"/>
            </a:xfrm>
            <a:prstGeom prst="rect">
              <a:avLst/>
            </a:prstGeom>
            <a:noFill/>
            <a:ln w="12700" cap="flat" cmpd="sng">
              <a:solidFill>
                <a:srgbClr val="000000"/>
              </a:solidFill>
              <a:prstDash val="solid"/>
              <a:miter lim="8000"/>
              <a:headEnd type="none" w="sm" len="sm"/>
              <a:tailEnd type="none" w="sm" len="sm"/>
            </a:ln>
          </p:spPr>
        </p:pic>
        <p:pic>
          <p:nvPicPr>
            <p:cNvPr id="413" name="Google Shape;413;p52"/>
            <p:cNvPicPr preferRelativeResize="0"/>
            <p:nvPr/>
          </p:nvPicPr>
          <p:blipFill rotWithShape="1">
            <a:blip r:embed="rId4">
              <a:alphaModFix/>
            </a:blip>
            <a:srcRect l="23019" t="7191" r="28519" b="62389"/>
            <a:stretch/>
          </p:blipFill>
          <p:spPr>
            <a:xfrm>
              <a:off x="35525" y="4783550"/>
              <a:ext cx="9072951" cy="1396550"/>
            </a:xfrm>
            <a:prstGeom prst="rect">
              <a:avLst/>
            </a:prstGeom>
            <a:noFill/>
            <a:ln w="12700" cap="flat" cmpd="sng">
              <a:solidFill>
                <a:srgbClr val="000000"/>
              </a:solidFill>
              <a:prstDash val="solid"/>
              <a:miter lim="8000"/>
              <a:headEnd type="none" w="sm" len="sm"/>
              <a:tailEnd type="none" w="sm" len="sm"/>
            </a:ln>
          </p:spPr>
        </p:pic>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457200" lvl="0" indent="0" algn="ctr" rtl="0">
              <a:spcBef>
                <a:spcPts val="0"/>
              </a:spcBef>
              <a:spcAft>
                <a:spcPts val="0"/>
              </a:spcAft>
              <a:buNone/>
            </a:pPr>
            <a:r>
              <a:rPr lang="en-US" sz="3000"/>
              <a:t>3. Go to your email and click the reset link</a:t>
            </a:r>
            <a:endParaRPr sz="3000"/>
          </a:p>
        </p:txBody>
      </p:sp>
      <p:grpSp>
        <p:nvGrpSpPr>
          <p:cNvPr id="2" name="Image" descr="The password reset instruction email has the subject line &quot;GSAXcess Password Reset Instructions&quot; and is from the sender &quot;GSAXcess.&quot; In the body of the email is hyperlink with the instructions &quot;Please click on the following link to reset your password. Link will expire in 24 hours.&quot; The blue hyper link is circled in red and has a red arrow pointing to it indiciating that the user should click the hyperlink." title="Password reset instructions email"/>
          <p:cNvGrpSpPr/>
          <p:nvPr/>
        </p:nvGrpSpPr>
        <p:grpSpPr>
          <a:xfrm>
            <a:off x="148275" y="1437498"/>
            <a:ext cx="8767176" cy="4784376"/>
            <a:chOff x="148275" y="1437498"/>
            <a:chExt cx="8767176" cy="4784376"/>
          </a:xfrm>
        </p:grpSpPr>
        <p:pic>
          <p:nvPicPr>
            <p:cNvPr id="420" name="Google Shape;420;p53"/>
            <p:cNvPicPr preferRelativeResize="0"/>
            <p:nvPr/>
          </p:nvPicPr>
          <p:blipFill rotWithShape="1">
            <a:blip r:embed="rId3">
              <a:alphaModFix/>
            </a:blip>
            <a:srcRect l="44034"/>
            <a:stretch/>
          </p:blipFill>
          <p:spPr>
            <a:xfrm>
              <a:off x="2872919" y="1437501"/>
              <a:ext cx="6042532" cy="761300"/>
            </a:xfrm>
            <a:prstGeom prst="rect">
              <a:avLst/>
            </a:prstGeom>
            <a:noFill/>
            <a:ln w="12700" cap="flat" cmpd="sng">
              <a:solidFill>
                <a:srgbClr val="000000"/>
              </a:solidFill>
              <a:prstDash val="solid"/>
              <a:miter lim="8000"/>
              <a:headEnd type="none" w="sm" len="sm"/>
              <a:tailEnd type="none" w="sm" len="sm"/>
            </a:ln>
          </p:spPr>
        </p:pic>
        <p:pic>
          <p:nvPicPr>
            <p:cNvPr id="421" name="Google Shape;421;p53"/>
            <p:cNvPicPr preferRelativeResize="0"/>
            <p:nvPr/>
          </p:nvPicPr>
          <p:blipFill rotWithShape="1">
            <a:blip r:embed="rId3">
              <a:alphaModFix/>
            </a:blip>
            <a:srcRect r="74764"/>
            <a:stretch/>
          </p:blipFill>
          <p:spPr>
            <a:xfrm>
              <a:off x="148275" y="1437498"/>
              <a:ext cx="2724651" cy="761300"/>
            </a:xfrm>
            <a:prstGeom prst="rect">
              <a:avLst/>
            </a:prstGeom>
            <a:noFill/>
            <a:ln w="12700" cap="flat" cmpd="sng">
              <a:solidFill>
                <a:srgbClr val="000000"/>
              </a:solidFill>
              <a:prstDash val="solid"/>
              <a:miter lim="8000"/>
              <a:headEnd type="none" w="sm" len="sm"/>
              <a:tailEnd type="none" w="sm" len="sm"/>
            </a:ln>
          </p:spPr>
        </p:pic>
        <p:pic>
          <p:nvPicPr>
            <p:cNvPr id="422" name="Google Shape;422;p53"/>
            <p:cNvPicPr preferRelativeResize="0"/>
            <p:nvPr/>
          </p:nvPicPr>
          <p:blipFill rotWithShape="1">
            <a:blip r:embed="rId4">
              <a:alphaModFix/>
            </a:blip>
            <a:srcRect r="28525"/>
            <a:stretch/>
          </p:blipFill>
          <p:spPr>
            <a:xfrm>
              <a:off x="152400" y="2351199"/>
              <a:ext cx="8763050" cy="3870675"/>
            </a:xfrm>
            <a:prstGeom prst="rect">
              <a:avLst/>
            </a:prstGeom>
            <a:noFill/>
            <a:ln w="12700" cap="flat" cmpd="sng">
              <a:solidFill>
                <a:srgbClr val="000000"/>
              </a:solidFill>
              <a:prstDash val="solid"/>
              <a:miter lim="8000"/>
              <a:headEnd type="none" w="sm" len="sm"/>
              <a:tailEnd type="none" w="sm" len="sm"/>
            </a:ln>
          </p:spPr>
        </p:pic>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457200" lvl="0" indent="0" algn="ctr" rtl="0">
              <a:spcBef>
                <a:spcPts val="0"/>
              </a:spcBef>
              <a:spcAft>
                <a:spcPts val="0"/>
              </a:spcAft>
              <a:buNone/>
            </a:pPr>
            <a:r>
              <a:rPr lang="en-US" sz="3000"/>
              <a:t> 4a. Answer your security question</a:t>
            </a:r>
            <a:endParaRPr sz="3000"/>
          </a:p>
        </p:txBody>
      </p:sp>
      <p:sp>
        <p:nvSpPr>
          <p:cNvPr id="430" name="Text"/>
          <p:cNvSpPr txBox="1"/>
          <p:nvPr/>
        </p:nvSpPr>
        <p:spPr>
          <a:xfrm>
            <a:off x="78400" y="5212500"/>
            <a:ext cx="8952000" cy="88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t>4b. Enter your new password twice, then click “submit”</a:t>
            </a:r>
            <a:endParaRPr sz="3000"/>
          </a:p>
        </p:txBody>
      </p:sp>
      <p:pic>
        <p:nvPicPr>
          <p:cNvPr id="429" name="Image" descr="At the top of screen are the directions in red: &quot;Password Change: Please enter answer to your security question, new password, and confirm password, and click &quot;Submit.&quot;&#10;&#10;Beneath the instructions are a box for your security answer. To the left of the box is the security question in bold. Beneath the security answer are two boxes labeled &quot;Enter New Password&quot; and &quot;confirm new password.&quot;  Beneath that is a note in red that the new password will expire in 90 days.&#10;&#10;At the bottom of the screen are two red rectangular buttons labeled &quot;cancel&quot; and &quot;submit.&quot;" title="Password reset Screen 2"/>
          <p:cNvPicPr preferRelativeResize="0"/>
          <p:nvPr/>
        </p:nvPicPr>
        <p:blipFill rotWithShape="1">
          <a:blip r:embed="rId3">
            <a:alphaModFix/>
          </a:blip>
          <a:srcRect r="7935"/>
          <a:stretch/>
        </p:blipFill>
        <p:spPr>
          <a:xfrm>
            <a:off x="78400" y="1143000"/>
            <a:ext cx="8952051" cy="3880025"/>
          </a:xfrm>
          <a:prstGeom prst="rect">
            <a:avLst/>
          </a:prstGeom>
          <a:noFill/>
          <a:ln w="12700" cap="flat" cmpd="sng">
            <a:solidFill>
              <a:srgbClr val="000000"/>
            </a:solidFill>
            <a:prstDash val="solid"/>
            <a:miter lim="8000"/>
            <a:headEnd type="none" w="sm" len="sm"/>
            <a:tailEnd type="none" w="sm" len="sm"/>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457200" lvl="0" indent="0" algn="ctr" rtl="0">
              <a:spcBef>
                <a:spcPts val="0"/>
              </a:spcBef>
              <a:spcAft>
                <a:spcPts val="0"/>
              </a:spcAft>
              <a:buNone/>
            </a:pPr>
            <a:r>
              <a:rPr lang="en-US" sz="3000"/>
              <a:t>5. The system will display the confirmation message</a:t>
            </a:r>
            <a:endParaRPr sz="3000"/>
          </a:p>
        </p:txBody>
      </p:sp>
      <p:pic>
        <p:nvPicPr>
          <p:cNvPr id="437" name="Image" descr="The login screen is displayed. At the top of the log in screen is a red confirmation message that reads &quot;Your password has been reset successfully, please use your email and new password to login.&quot;" title="Password Reset Screen 3"/>
          <p:cNvPicPr preferRelativeResize="0"/>
          <p:nvPr/>
        </p:nvPicPr>
        <p:blipFill rotWithShape="1">
          <a:blip r:embed="rId3">
            <a:alphaModFix/>
          </a:blip>
          <a:srcRect l="8014" r="22108"/>
          <a:stretch/>
        </p:blipFill>
        <p:spPr>
          <a:xfrm>
            <a:off x="475725" y="1258325"/>
            <a:ext cx="8192550" cy="5355500"/>
          </a:xfrm>
          <a:prstGeom prst="rect">
            <a:avLst/>
          </a:prstGeom>
          <a:noFill/>
          <a:ln w="12700" cap="flat" cmpd="sng">
            <a:solidFill>
              <a:srgbClr val="000000"/>
            </a:solidFill>
            <a:prstDash val="solid"/>
            <a:miter lim="8000"/>
            <a:headEnd type="none" w="sm" len="sm"/>
            <a:tailEnd type="none" w="sm" len="sm"/>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3000"/>
              <a:t>When will this happen?</a:t>
            </a:r>
            <a:endParaRPr sz="3000"/>
          </a:p>
        </p:txBody>
      </p:sp>
      <p:sp>
        <p:nvSpPr>
          <p:cNvPr id="71" name="List"/>
          <p:cNvSpPr txBox="1">
            <a:spLocks noGrp="1"/>
          </p:cNvSpPr>
          <p:nvPr>
            <p:ph type="body" idx="1"/>
          </p:nvPr>
        </p:nvSpPr>
        <p:spPr>
          <a:xfrm>
            <a:off x="0" y="1538425"/>
            <a:ext cx="9144000" cy="5123100"/>
          </a:xfrm>
          <a:prstGeom prst="rect">
            <a:avLst/>
          </a:prstGeom>
        </p:spPr>
        <p:txBody>
          <a:bodyPr spcFirstLastPara="1" wrap="square" lIns="91425" tIns="45700" rIns="91425" bIns="45700" anchor="t" anchorCtr="0">
            <a:noAutofit/>
          </a:bodyPr>
          <a:lstStyle/>
          <a:p>
            <a:pPr marL="457200" lvl="0" indent="-419100" algn="l" rtl="0">
              <a:spcBef>
                <a:spcPts val="360"/>
              </a:spcBef>
              <a:spcAft>
                <a:spcPts val="0"/>
              </a:spcAft>
              <a:buSzPts val="3000"/>
              <a:buChar char="●"/>
            </a:pPr>
            <a:r>
              <a:rPr lang="en-US" sz="3000"/>
              <a:t>June 20, 2020:</a:t>
            </a:r>
            <a:endParaRPr sz="3000"/>
          </a:p>
          <a:p>
            <a:pPr marL="914400" lvl="1" indent="-419100" algn="l" rtl="0">
              <a:spcBef>
                <a:spcPts val="0"/>
              </a:spcBef>
              <a:spcAft>
                <a:spcPts val="0"/>
              </a:spcAft>
              <a:buSzPts val="3000"/>
              <a:buChar char="○"/>
            </a:pPr>
            <a:r>
              <a:rPr lang="en-US" sz="3000">
                <a:latin typeface="Arial"/>
                <a:ea typeface="Arial"/>
                <a:cs typeface="Arial"/>
                <a:sym typeface="Arial"/>
              </a:rPr>
              <a:t>GSAXcess</a:t>
            </a:r>
            <a:endParaRPr sz="3000"/>
          </a:p>
          <a:p>
            <a:pPr marL="914400" lvl="1" indent="-419100" algn="l" rtl="0">
              <a:spcBef>
                <a:spcPts val="0"/>
              </a:spcBef>
              <a:spcAft>
                <a:spcPts val="0"/>
              </a:spcAft>
              <a:buSzPts val="3000"/>
              <a:buChar char="○"/>
            </a:pPr>
            <a:r>
              <a:rPr lang="en-US" sz="3000">
                <a:latin typeface="Arial"/>
                <a:ea typeface="Arial"/>
                <a:cs typeface="Arial"/>
                <a:sym typeface="Arial"/>
              </a:rPr>
              <a:t>CFL</a:t>
            </a:r>
            <a:endParaRPr sz="3000"/>
          </a:p>
          <a:p>
            <a:pPr marL="914400" lvl="1" indent="-419100" algn="l" rtl="0">
              <a:spcBef>
                <a:spcPts val="0"/>
              </a:spcBef>
              <a:spcAft>
                <a:spcPts val="0"/>
              </a:spcAft>
              <a:buSzPts val="3000"/>
              <a:buChar char="○"/>
            </a:pPr>
            <a:r>
              <a:rPr lang="en-US" sz="3000">
                <a:latin typeface="Arial"/>
                <a:ea typeface="Arial"/>
                <a:cs typeface="Arial"/>
                <a:sym typeface="Arial"/>
              </a:rPr>
              <a:t>NASA Module</a:t>
            </a:r>
            <a:endParaRPr sz="3000">
              <a:latin typeface="Arial"/>
              <a:ea typeface="Arial"/>
              <a:cs typeface="Arial"/>
              <a:sym typeface="Arial"/>
            </a:endParaRPr>
          </a:p>
          <a:p>
            <a:pPr marL="457200" lvl="0" indent="-419100" algn="l" rtl="0">
              <a:spcBef>
                <a:spcPts val="0"/>
              </a:spcBef>
              <a:spcAft>
                <a:spcPts val="0"/>
              </a:spcAft>
              <a:buSzPts val="3000"/>
              <a:buChar char="●"/>
            </a:pPr>
            <a:r>
              <a:rPr lang="en-US" sz="3000"/>
              <a:t>June 27,2020: </a:t>
            </a:r>
            <a:r>
              <a:rPr lang="en-US" sz="3000">
                <a:latin typeface="Arial"/>
                <a:ea typeface="Arial"/>
                <a:cs typeface="Arial"/>
                <a:sym typeface="Arial"/>
              </a:rPr>
              <a:t>MySales</a:t>
            </a:r>
            <a:endParaRPr sz="3000">
              <a:latin typeface="Arial"/>
              <a:ea typeface="Arial"/>
              <a:cs typeface="Arial"/>
              <a:sym typeface="Arial"/>
            </a:endParaRPr>
          </a:p>
          <a:p>
            <a:pPr marL="457200" lvl="0" indent="-419100" algn="l" rtl="0">
              <a:spcBef>
                <a:spcPts val="0"/>
              </a:spcBef>
              <a:spcAft>
                <a:spcPts val="0"/>
              </a:spcAft>
              <a:buSzPts val="3000"/>
              <a:buChar char="●"/>
            </a:pPr>
            <a:r>
              <a:rPr lang="en-US" sz="3000"/>
              <a:t>July/ August 2020: GSA Auctions</a:t>
            </a:r>
            <a:endParaRPr sz="3000">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Title"/>
          <p:cNvSpPr txBox="1">
            <a:spLocks noGrp="1"/>
          </p:cNvSpPr>
          <p:nvPr>
            <p:ph type="ctrTitle"/>
          </p:nvPr>
        </p:nvSpPr>
        <p:spPr>
          <a:xfrm>
            <a:off x="828675" y="1742625"/>
            <a:ext cx="7772400" cy="25845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sz="3600" b="1"/>
              <a:t>How do I change my security question and answer?</a:t>
            </a:r>
            <a:endParaRPr sz="3600" b="1"/>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457200" lvl="0" indent="-419100" algn="ctr" rtl="0">
              <a:spcBef>
                <a:spcPts val="0"/>
              </a:spcBef>
              <a:spcAft>
                <a:spcPts val="0"/>
              </a:spcAft>
              <a:buSzPts val="3000"/>
              <a:buAutoNum type="arabicPeriod"/>
            </a:pPr>
            <a:r>
              <a:rPr lang="en-US" sz="3000"/>
              <a:t>Login to your account</a:t>
            </a:r>
            <a:endParaRPr sz="3000"/>
          </a:p>
        </p:txBody>
      </p:sp>
      <p:pic>
        <p:nvPicPr>
          <p:cNvPr id="451" name="Image" descr="The login screen is displayed: two boxes labeled email address and password. Below the boxes is a check box titled &quot;Remember me.&quot; Below that, is a blue rectangular button titled &quot;Login.&quot;" title="Login Screen"/>
          <p:cNvPicPr preferRelativeResize="0"/>
          <p:nvPr/>
        </p:nvPicPr>
        <p:blipFill rotWithShape="1">
          <a:blip r:embed="rId3">
            <a:alphaModFix/>
          </a:blip>
          <a:srcRect l="3863" r="7718" b="45262"/>
          <a:stretch/>
        </p:blipFill>
        <p:spPr>
          <a:xfrm>
            <a:off x="249188" y="1357175"/>
            <a:ext cx="8645625" cy="3461950"/>
          </a:xfrm>
          <a:prstGeom prst="rect">
            <a:avLst/>
          </a:prstGeom>
          <a:noFill/>
          <a:ln w="12700" cap="flat" cmpd="sng">
            <a:solidFill>
              <a:srgbClr val="000000"/>
            </a:solidFill>
            <a:prstDash val="solid"/>
            <a:miter lim="8000"/>
            <a:headEnd type="none" w="sm" len="sm"/>
            <a:tailEnd type="none" w="sm" len="sm"/>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457200" lvl="0" indent="0" algn="ctr" rtl="0">
              <a:spcBef>
                <a:spcPts val="0"/>
              </a:spcBef>
              <a:spcAft>
                <a:spcPts val="0"/>
              </a:spcAft>
              <a:buNone/>
            </a:pPr>
            <a:r>
              <a:rPr lang="en-US" sz="3000"/>
              <a:t>2. Once logged in, go to Menu</a:t>
            </a:r>
            <a:endParaRPr sz="3000"/>
          </a:p>
        </p:txBody>
      </p:sp>
      <p:grpSp>
        <p:nvGrpSpPr>
          <p:cNvPr id="2" name="Image" descr="The GSAXcess home page is displayed. A large red arrow points to the upper right hand corner where an option titled &quot;Menu&quot; is located. The user should click &quot;Menu.&quot;" title="GSAXcess Home Page"/>
          <p:cNvGrpSpPr/>
          <p:nvPr/>
        </p:nvGrpSpPr>
        <p:grpSpPr>
          <a:xfrm>
            <a:off x="152175" y="1295400"/>
            <a:ext cx="8830625" cy="4806925"/>
            <a:chOff x="152175" y="1295400"/>
            <a:chExt cx="8830625" cy="4806925"/>
          </a:xfrm>
        </p:grpSpPr>
        <p:pic>
          <p:nvPicPr>
            <p:cNvPr id="458" name="Google Shape;458;p58"/>
            <p:cNvPicPr preferRelativeResize="0"/>
            <p:nvPr/>
          </p:nvPicPr>
          <p:blipFill rotWithShape="1">
            <a:blip r:embed="rId3">
              <a:alphaModFix/>
            </a:blip>
            <a:srcRect l="1000" r="8827" b="23112"/>
            <a:stretch/>
          </p:blipFill>
          <p:spPr>
            <a:xfrm>
              <a:off x="152175" y="1295400"/>
              <a:ext cx="8830625" cy="4806925"/>
            </a:xfrm>
            <a:prstGeom prst="rect">
              <a:avLst/>
            </a:prstGeom>
            <a:noFill/>
            <a:ln w="9525" cap="flat" cmpd="sng">
              <a:solidFill>
                <a:srgbClr val="000000"/>
              </a:solidFill>
              <a:prstDash val="solid"/>
              <a:miter lim="8000"/>
              <a:headEnd type="none" w="sm" len="sm"/>
              <a:tailEnd type="none" w="sm" len="sm"/>
            </a:ln>
          </p:spPr>
        </p:pic>
        <p:sp>
          <p:nvSpPr>
            <p:cNvPr id="459" name="Google Shape;459;p58"/>
            <p:cNvSpPr/>
            <p:nvPr/>
          </p:nvSpPr>
          <p:spPr>
            <a:xfrm>
              <a:off x="6851250" y="1649625"/>
              <a:ext cx="1668300" cy="11430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457200" lvl="0" indent="0" algn="ctr" rtl="0">
              <a:spcBef>
                <a:spcPts val="0"/>
              </a:spcBef>
              <a:spcAft>
                <a:spcPts val="0"/>
              </a:spcAft>
              <a:buNone/>
            </a:pPr>
            <a:r>
              <a:rPr lang="en-US" sz="3000"/>
              <a:t>3. Click “Change Your Password” </a:t>
            </a:r>
            <a:endParaRPr sz="3000"/>
          </a:p>
        </p:txBody>
      </p:sp>
      <p:grpSp>
        <p:nvGrpSpPr>
          <p:cNvPr id="2" name="Image" descr="The GSAXcess Main Menu Screen is displayed. There are six clusters of options displayed. A large red arrow points to the lower right cluster of options labeled &quot;User Maintenance Menu.&quot; There are six options in that menu: APO/NUO; Update New AO Information; Help Desk; Send Group Email; Update Your Information; Change Your Password. The red arrow indicates that you should click &quot;Change your Password.&quot;" title="GSAXcess Main Menu Screen"/>
          <p:cNvGrpSpPr/>
          <p:nvPr/>
        </p:nvGrpSpPr>
        <p:grpSpPr>
          <a:xfrm>
            <a:off x="833338" y="1143000"/>
            <a:ext cx="7477326" cy="5542025"/>
            <a:chOff x="833338" y="1143000"/>
            <a:chExt cx="7477326" cy="5542025"/>
          </a:xfrm>
        </p:grpSpPr>
        <p:pic>
          <p:nvPicPr>
            <p:cNvPr id="466" name="Google Shape;466;p59"/>
            <p:cNvPicPr preferRelativeResize="0"/>
            <p:nvPr/>
          </p:nvPicPr>
          <p:blipFill rotWithShape="1">
            <a:blip r:embed="rId3">
              <a:alphaModFix/>
            </a:blip>
            <a:srcRect r="34490"/>
            <a:stretch/>
          </p:blipFill>
          <p:spPr>
            <a:xfrm>
              <a:off x="833338" y="1143000"/>
              <a:ext cx="7477326" cy="5448801"/>
            </a:xfrm>
            <a:prstGeom prst="rect">
              <a:avLst/>
            </a:prstGeom>
            <a:noFill/>
            <a:ln w="9525" cap="flat" cmpd="sng">
              <a:solidFill>
                <a:schemeClr val="dk2"/>
              </a:solidFill>
              <a:prstDash val="solid"/>
              <a:round/>
              <a:headEnd type="none" w="sm" len="sm"/>
              <a:tailEnd type="none" w="sm" len="sm"/>
            </a:ln>
          </p:spPr>
        </p:pic>
        <p:sp>
          <p:nvSpPr>
            <p:cNvPr id="467" name="Google Shape;467;p59"/>
            <p:cNvSpPr/>
            <p:nvPr/>
          </p:nvSpPr>
          <p:spPr>
            <a:xfrm>
              <a:off x="3477850" y="5542025"/>
              <a:ext cx="1668300" cy="11430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457200" lvl="0" indent="0" algn="ctr" rtl="0">
              <a:spcBef>
                <a:spcPts val="0"/>
              </a:spcBef>
              <a:spcAft>
                <a:spcPts val="0"/>
              </a:spcAft>
              <a:buNone/>
            </a:pPr>
            <a:r>
              <a:rPr lang="en-US" sz="3000"/>
              <a:t>4. Enter current password, new password, and change your security question / answer</a:t>
            </a:r>
            <a:endParaRPr sz="3000"/>
          </a:p>
        </p:txBody>
      </p:sp>
      <p:grpSp>
        <p:nvGrpSpPr>
          <p:cNvPr id="2" name="Image" descr="At the top of the screen are the screen instructions in red: &quot;Password Change: Please enter current password, new password, confirm password, secuirty question and answer, and click on Submit.&quot;&#10;&#10;Below the instructions are three rectangular boxes in a list. The three boxes are labeled &quot;Enter current password&quot;, &quot;Enter new password,&quot; and &quot;confirm new password.&quot; &#10;&#10;Beneath the password boxes are two boxes labeled &quot;Security Question&quot; and &quot;Answer.&quot; A note reads &quot;Security Question/ Answers are case sensitive. Security Questions must be at least 7 characters and Answers must be at least 4 characters.&quot;&#10;&#10;At the very bottom of the screen are two red rectangular buttons that read &quot;cancel&quot; and &quot;Submit.&quot;" title="Change Your Password Screen"/>
          <p:cNvGrpSpPr/>
          <p:nvPr/>
        </p:nvGrpSpPr>
        <p:grpSpPr>
          <a:xfrm>
            <a:off x="154175" y="1332475"/>
            <a:ext cx="8835651" cy="5326403"/>
            <a:chOff x="154175" y="1332475"/>
            <a:chExt cx="8835651" cy="5326403"/>
          </a:xfrm>
        </p:grpSpPr>
        <p:pic>
          <p:nvPicPr>
            <p:cNvPr id="474" name="Google Shape;474;p60"/>
            <p:cNvPicPr preferRelativeResize="0"/>
            <p:nvPr/>
          </p:nvPicPr>
          <p:blipFill rotWithShape="1">
            <a:blip r:embed="rId3">
              <a:alphaModFix/>
            </a:blip>
            <a:srcRect l="1764" r="3367"/>
            <a:stretch/>
          </p:blipFill>
          <p:spPr>
            <a:xfrm>
              <a:off x="154175" y="1332475"/>
              <a:ext cx="8835651" cy="5326403"/>
            </a:xfrm>
            <a:prstGeom prst="rect">
              <a:avLst/>
            </a:prstGeom>
            <a:noFill/>
            <a:ln w="9525" cap="flat" cmpd="sng">
              <a:solidFill>
                <a:schemeClr val="dk2"/>
              </a:solidFill>
              <a:prstDash val="solid"/>
              <a:round/>
              <a:headEnd type="none" w="sm" len="sm"/>
              <a:tailEnd type="none" w="sm" len="sm"/>
            </a:ln>
          </p:spPr>
        </p:pic>
        <p:sp>
          <p:nvSpPr>
            <p:cNvPr id="475" name="Google Shape;475;p60"/>
            <p:cNvSpPr/>
            <p:nvPr/>
          </p:nvSpPr>
          <p:spPr>
            <a:xfrm rot="10800000">
              <a:off x="6595900" y="2450825"/>
              <a:ext cx="959700" cy="7743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60"/>
            <p:cNvSpPr/>
            <p:nvPr/>
          </p:nvSpPr>
          <p:spPr>
            <a:xfrm rot="10800000">
              <a:off x="6595900" y="3826525"/>
              <a:ext cx="959700" cy="7743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60"/>
            <p:cNvSpPr/>
            <p:nvPr/>
          </p:nvSpPr>
          <p:spPr>
            <a:xfrm rot="10800000">
              <a:off x="6595900" y="5480250"/>
              <a:ext cx="959700" cy="774300"/>
            </a:xfrm>
            <a:prstGeom prst="righ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Title"/>
          <p:cNvSpPr txBox="1">
            <a:spLocks noGrp="1"/>
          </p:cNvSpPr>
          <p:nvPr>
            <p:ph type="ctrTitle"/>
          </p:nvPr>
        </p:nvSpPr>
        <p:spPr>
          <a:xfrm>
            <a:off x="828675" y="1742625"/>
            <a:ext cx="7772400" cy="25845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sz="3600" b="1"/>
              <a:t>Who do I contact if I need help?</a:t>
            </a:r>
            <a:endParaRPr sz="3600" b="1"/>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Title"/>
          <p:cNvSpPr txBox="1">
            <a:spLocks noGrp="1"/>
          </p:cNvSpPr>
          <p:nvPr>
            <p:ph type="title"/>
          </p:nvPr>
        </p:nvSpPr>
        <p:spPr>
          <a:xfrm>
            <a:off x="808800" y="0"/>
            <a:ext cx="81183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3000"/>
              <a:t>Contact the Help Desk!</a:t>
            </a:r>
            <a:endParaRPr sz="3000"/>
          </a:p>
        </p:txBody>
      </p:sp>
      <p:sp>
        <p:nvSpPr>
          <p:cNvPr id="491" name="Help Desk Information"/>
          <p:cNvSpPr txBox="1">
            <a:spLocks noGrp="1"/>
          </p:cNvSpPr>
          <p:nvPr>
            <p:ph type="body" idx="1"/>
          </p:nvPr>
        </p:nvSpPr>
        <p:spPr>
          <a:xfrm>
            <a:off x="178600" y="1143000"/>
            <a:ext cx="8965500" cy="55296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sz="2800"/>
              <a:t>Hours: </a:t>
            </a:r>
            <a:r>
              <a:rPr lang="en-US" sz="2800">
                <a:solidFill>
                  <a:srgbClr val="222222"/>
                </a:solidFill>
                <a:highlight>
                  <a:srgbClr val="FFFFFF"/>
                </a:highlight>
              </a:rPr>
              <a:t>8:00 a.m. - 7:00 p.m. Eastern Time</a:t>
            </a:r>
            <a:endParaRPr sz="2800">
              <a:solidFill>
                <a:srgbClr val="222222"/>
              </a:solidFill>
              <a:highlight>
                <a:srgbClr val="FFFFFF"/>
              </a:highlight>
            </a:endParaRPr>
          </a:p>
          <a:p>
            <a:pPr marL="0" lvl="0" indent="0" algn="l" rtl="0">
              <a:spcBef>
                <a:spcPts val="360"/>
              </a:spcBef>
              <a:spcAft>
                <a:spcPts val="0"/>
              </a:spcAft>
              <a:buNone/>
            </a:pPr>
            <a:endParaRPr sz="2800">
              <a:solidFill>
                <a:srgbClr val="222222"/>
              </a:solidFill>
              <a:highlight>
                <a:srgbClr val="FFFFFF"/>
              </a:highlight>
            </a:endParaRPr>
          </a:p>
          <a:p>
            <a:pPr marL="457200" lvl="0" indent="-406400" algn="l" rtl="0">
              <a:lnSpc>
                <a:spcPct val="115000"/>
              </a:lnSpc>
              <a:spcBef>
                <a:spcPts val="0"/>
              </a:spcBef>
              <a:spcAft>
                <a:spcPts val="0"/>
              </a:spcAft>
              <a:buSzPts val="2800"/>
              <a:buFont typeface="Arial"/>
              <a:buChar char="●"/>
            </a:pPr>
            <a:r>
              <a:rPr lang="en-US" sz="2800" b="1">
                <a:solidFill>
                  <a:schemeClr val="dk1"/>
                </a:solidFill>
              </a:rPr>
              <a:t>GSAXcess/NASA Module:</a:t>
            </a:r>
            <a:r>
              <a:rPr lang="en-US" sz="2800" b="1">
                <a:solidFill>
                  <a:srgbClr val="595959"/>
                </a:solidFill>
              </a:rPr>
              <a:t> </a:t>
            </a:r>
            <a:endParaRPr sz="2800" b="1">
              <a:solidFill>
                <a:srgbClr val="595959"/>
              </a:solidFill>
            </a:endParaRPr>
          </a:p>
          <a:p>
            <a:pPr marL="914400" lvl="1" indent="-406400" algn="l" rtl="0">
              <a:lnSpc>
                <a:spcPct val="115000"/>
              </a:lnSpc>
              <a:spcBef>
                <a:spcPts val="0"/>
              </a:spcBef>
              <a:spcAft>
                <a:spcPts val="0"/>
              </a:spcAft>
              <a:buSzPts val="2800"/>
              <a:buFont typeface="Arial"/>
              <a:buChar char="○"/>
            </a:pPr>
            <a:r>
              <a:rPr lang="en-US" sz="2800">
                <a:solidFill>
                  <a:schemeClr val="dk1"/>
                </a:solidFill>
              </a:rPr>
              <a:t>Email: </a:t>
            </a:r>
            <a:r>
              <a:rPr lang="en-US" sz="2800" u="sng">
                <a:solidFill>
                  <a:srgbClr val="1155CC"/>
                </a:solidFill>
                <a:hlinkClick r:id="rId3"/>
              </a:rPr>
              <a:t>gsaxcesshelp@gsa.gov</a:t>
            </a:r>
            <a:endParaRPr sz="2800">
              <a:solidFill>
                <a:schemeClr val="dk1"/>
              </a:solidFill>
            </a:endParaRPr>
          </a:p>
          <a:p>
            <a:pPr marL="914400" lvl="1" indent="-406400" algn="l" rtl="0">
              <a:lnSpc>
                <a:spcPct val="115000"/>
              </a:lnSpc>
              <a:spcBef>
                <a:spcPts val="0"/>
              </a:spcBef>
              <a:spcAft>
                <a:spcPts val="0"/>
              </a:spcAft>
              <a:buSzPts val="2800"/>
              <a:buFont typeface="Arial"/>
              <a:buChar char="○"/>
            </a:pPr>
            <a:r>
              <a:rPr lang="en-US" sz="2800">
                <a:solidFill>
                  <a:schemeClr val="dk1"/>
                </a:solidFill>
              </a:rPr>
              <a:t>Phone: 1-866-333-7472 Option 1 </a:t>
            </a:r>
            <a:endParaRPr sz="2800">
              <a:solidFill>
                <a:schemeClr val="dk1"/>
              </a:solidFill>
            </a:endParaRPr>
          </a:p>
          <a:p>
            <a:pPr marL="457200" lvl="0" indent="-406400" algn="l" rtl="0">
              <a:lnSpc>
                <a:spcPct val="115000"/>
              </a:lnSpc>
              <a:spcBef>
                <a:spcPts val="0"/>
              </a:spcBef>
              <a:spcAft>
                <a:spcPts val="0"/>
              </a:spcAft>
              <a:buSzPts val="2800"/>
              <a:buFont typeface="Arial"/>
              <a:buChar char="●"/>
            </a:pPr>
            <a:r>
              <a:rPr lang="en-US" sz="2800" b="1">
                <a:solidFill>
                  <a:schemeClr val="dk1"/>
                </a:solidFill>
              </a:rPr>
              <a:t>Computers For Learning:</a:t>
            </a:r>
            <a:endParaRPr sz="2800" b="1">
              <a:solidFill>
                <a:schemeClr val="dk1"/>
              </a:solidFill>
            </a:endParaRPr>
          </a:p>
          <a:p>
            <a:pPr marL="914400" lvl="1" indent="-406400" algn="l" rtl="0">
              <a:lnSpc>
                <a:spcPct val="115000"/>
              </a:lnSpc>
              <a:spcBef>
                <a:spcPts val="0"/>
              </a:spcBef>
              <a:spcAft>
                <a:spcPts val="0"/>
              </a:spcAft>
              <a:buSzPts val="2800"/>
              <a:buFont typeface="Arial"/>
              <a:buChar char="○"/>
            </a:pPr>
            <a:r>
              <a:rPr lang="en-US" sz="2800">
                <a:solidFill>
                  <a:schemeClr val="dk1"/>
                </a:solidFill>
              </a:rPr>
              <a:t>Email: </a:t>
            </a:r>
            <a:r>
              <a:rPr lang="en-US" sz="2800" u="sng">
                <a:solidFill>
                  <a:srgbClr val="1155CC"/>
                </a:solidFill>
                <a:hlinkClick r:id="rId4"/>
              </a:rPr>
              <a:t>computers.learning@gsa.gov</a:t>
            </a:r>
            <a:endParaRPr sz="2800">
              <a:solidFill>
                <a:srgbClr val="1155CC"/>
              </a:solidFill>
            </a:endParaRPr>
          </a:p>
          <a:p>
            <a:pPr marL="914400" lvl="1" indent="-406400" algn="l" rtl="0">
              <a:lnSpc>
                <a:spcPct val="115000"/>
              </a:lnSpc>
              <a:spcBef>
                <a:spcPts val="0"/>
              </a:spcBef>
              <a:spcAft>
                <a:spcPts val="0"/>
              </a:spcAft>
              <a:buSzPts val="2800"/>
              <a:buFont typeface="Arial"/>
              <a:buChar char="○"/>
            </a:pPr>
            <a:r>
              <a:rPr lang="en-US" sz="2800">
                <a:solidFill>
                  <a:schemeClr val="dk1"/>
                </a:solidFill>
              </a:rPr>
              <a:t>Phone: 1-866-333-7472 Option 2</a:t>
            </a:r>
            <a:endParaRPr sz="2800">
              <a:solidFill>
                <a:schemeClr val="dk1"/>
              </a:solidFill>
            </a:endParaRPr>
          </a:p>
          <a:p>
            <a:pPr marL="457200" lvl="0" indent="-406400" algn="l" rtl="0">
              <a:lnSpc>
                <a:spcPct val="115000"/>
              </a:lnSpc>
              <a:spcBef>
                <a:spcPts val="0"/>
              </a:spcBef>
              <a:spcAft>
                <a:spcPts val="0"/>
              </a:spcAft>
              <a:buSzPts val="2800"/>
              <a:buFont typeface="Arial"/>
              <a:buChar char="●"/>
            </a:pPr>
            <a:r>
              <a:rPr lang="en-US" sz="2800" b="1">
                <a:solidFill>
                  <a:schemeClr val="dk1"/>
                </a:solidFill>
              </a:rPr>
              <a:t>MySales:</a:t>
            </a:r>
            <a:endParaRPr sz="2800" b="1">
              <a:solidFill>
                <a:schemeClr val="dk1"/>
              </a:solidFill>
            </a:endParaRPr>
          </a:p>
          <a:p>
            <a:pPr marL="914400" lvl="1" indent="-406400" algn="l" rtl="0">
              <a:lnSpc>
                <a:spcPct val="115000"/>
              </a:lnSpc>
              <a:spcBef>
                <a:spcPts val="0"/>
              </a:spcBef>
              <a:spcAft>
                <a:spcPts val="0"/>
              </a:spcAft>
              <a:buSzPts val="2800"/>
              <a:buFont typeface="Arial"/>
              <a:buChar char="○"/>
            </a:pPr>
            <a:r>
              <a:rPr lang="en-US" sz="2800">
                <a:solidFill>
                  <a:schemeClr val="dk1"/>
                </a:solidFill>
              </a:rPr>
              <a:t>Email: </a:t>
            </a:r>
            <a:r>
              <a:rPr lang="en-US" sz="2800" u="sng">
                <a:solidFill>
                  <a:srgbClr val="1155CC"/>
                </a:solidFill>
                <a:hlinkClick r:id="rId5"/>
              </a:rPr>
              <a:t>mysales.helpdesk@gsa.gov</a:t>
            </a:r>
            <a:endParaRPr sz="2800">
              <a:solidFill>
                <a:srgbClr val="1155CC"/>
              </a:solidFill>
            </a:endParaRPr>
          </a:p>
          <a:p>
            <a:pPr marL="914400" lvl="1" indent="-406400" algn="l" rtl="0">
              <a:lnSpc>
                <a:spcPct val="115000"/>
              </a:lnSpc>
              <a:spcBef>
                <a:spcPts val="0"/>
              </a:spcBef>
              <a:spcAft>
                <a:spcPts val="0"/>
              </a:spcAft>
              <a:buSzPts val="2800"/>
              <a:buFont typeface="Arial"/>
              <a:buChar char="○"/>
            </a:pPr>
            <a:r>
              <a:rPr lang="en-US" sz="2800">
                <a:solidFill>
                  <a:schemeClr val="dk1"/>
                </a:solidFill>
              </a:rPr>
              <a:t>Phone: 1-866-333-7472 Option 4</a:t>
            </a:r>
            <a:endParaRPr sz="280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Title"/>
          <p:cNvSpPr txBox="1">
            <a:spLocks noGrp="1"/>
          </p:cNvSpPr>
          <p:nvPr>
            <p:ph type="ctrTitle"/>
          </p:nvPr>
        </p:nvSpPr>
        <p:spPr>
          <a:xfrm>
            <a:off x="828675" y="1742625"/>
            <a:ext cx="7772400" cy="25845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sz="3600" b="1" dirty="0"/>
              <a:t>Questions?</a:t>
            </a:r>
            <a:endParaRPr sz="36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Title"/>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3000"/>
              <a:t>What Should I Expect on June 20?</a:t>
            </a:r>
            <a:endParaRPr sz="3000"/>
          </a:p>
        </p:txBody>
      </p:sp>
      <p:sp>
        <p:nvSpPr>
          <p:cNvPr id="78" name="Text"/>
          <p:cNvSpPr txBox="1">
            <a:spLocks noGrp="1"/>
          </p:cNvSpPr>
          <p:nvPr>
            <p:ph type="body" idx="1"/>
          </p:nvPr>
        </p:nvSpPr>
        <p:spPr>
          <a:xfrm>
            <a:off x="61200" y="1143000"/>
            <a:ext cx="9021600" cy="5715000"/>
          </a:xfrm>
          <a:prstGeom prst="rect">
            <a:avLst/>
          </a:prstGeom>
        </p:spPr>
        <p:txBody>
          <a:bodyPr spcFirstLastPara="1" wrap="square" lIns="91425" tIns="45700" rIns="91425" bIns="45700" anchor="t" anchorCtr="0">
            <a:noAutofit/>
          </a:bodyPr>
          <a:lstStyle/>
          <a:p>
            <a:pPr marL="685800" lvl="0" indent="-457200" algn="l" rtl="0">
              <a:spcBef>
                <a:spcPts val="360"/>
              </a:spcBef>
              <a:spcAft>
                <a:spcPts val="0"/>
              </a:spcAft>
              <a:buSzPts val="3000"/>
              <a:buFont typeface="Arial" panose="020B0604020202020204" pitchFamily="34" charset="0"/>
              <a:buChar char="•"/>
            </a:pPr>
            <a:r>
              <a:rPr lang="en-US" sz="3000" dirty="0">
                <a:latin typeface="Arial"/>
                <a:ea typeface="Arial"/>
                <a:cs typeface="Arial"/>
                <a:sym typeface="Arial"/>
              </a:rPr>
              <a:t>If you </a:t>
            </a:r>
            <a:r>
              <a:rPr lang="en-US" sz="3000" b="1" dirty="0">
                <a:latin typeface="Arial"/>
                <a:ea typeface="Arial"/>
                <a:cs typeface="Arial"/>
                <a:sym typeface="Arial"/>
              </a:rPr>
              <a:t>don’t </a:t>
            </a:r>
            <a:r>
              <a:rPr lang="en-US" sz="3000" dirty="0">
                <a:latin typeface="Arial"/>
                <a:ea typeface="Arial"/>
                <a:cs typeface="Arial"/>
                <a:sym typeface="Arial"/>
              </a:rPr>
              <a:t>have an existing OKTA account (the company GSA uses for MFA): you will receive an email with a temporary password to establish it. </a:t>
            </a:r>
            <a:endParaRPr lang="en-US" sz="3000" dirty="0"/>
          </a:p>
          <a:p>
            <a:pPr marL="685800" lvl="0" indent="-457200" algn="l" rtl="0">
              <a:spcBef>
                <a:spcPts val="360"/>
              </a:spcBef>
              <a:spcAft>
                <a:spcPts val="0"/>
              </a:spcAft>
              <a:buSzPts val="3000"/>
              <a:buFont typeface="Arial" panose="020B0604020202020204" pitchFamily="34" charset="0"/>
              <a:buChar char="•"/>
            </a:pPr>
            <a:r>
              <a:rPr lang="en-US" sz="3000" dirty="0" smtClean="0">
                <a:latin typeface="Arial"/>
                <a:ea typeface="Arial"/>
                <a:cs typeface="Arial"/>
                <a:sym typeface="Arial"/>
              </a:rPr>
              <a:t>If </a:t>
            </a:r>
            <a:r>
              <a:rPr lang="en-US" sz="3000" dirty="0">
                <a:latin typeface="Arial"/>
                <a:ea typeface="Arial"/>
                <a:cs typeface="Arial"/>
                <a:sym typeface="Arial"/>
              </a:rPr>
              <a:t>you have an existing OKTA account (because you use other GSA applications like GSA Advantage): you will use your email address and existing password to log in.</a:t>
            </a:r>
            <a:endParaRPr sz="3000" dirty="0">
              <a:latin typeface="Arial"/>
              <a:ea typeface="Arial"/>
              <a:cs typeface="Arial"/>
              <a:sym typeface="Arial"/>
            </a:endParaRPr>
          </a:p>
          <a:p>
            <a:pPr marL="914400" lvl="0" indent="0" algn="l" rtl="0">
              <a:spcBef>
                <a:spcPts val="360"/>
              </a:spcBef>
              <a:spcAft>
                <a:spcPts val="0"/>
              </a:spcAft>
              <a:buNone/>
            </a:pPr>
            <a:endParaRPr sz="2400" i="1" dirty="0">
              <a:latin typeface="Arial"/>
              <a:ea typeface="Arial"/>
              <a:cs typeface="Arial"/>
              <a:sym typeface="Arial"/>
            </a:endParaRPr>
          </a:p>
          <a:p>
            <a:pPr marL="0" lvl="0" indent="0" algn="l" rtl="0">
              <a:spcBef>
                <a:spcPts val="360"/>
              </a:spcBef>
              <a:spcAft>
                <a:spcPts val="0"/>
              </a:spcAft>
              <a:buNone/>
            </a:pPr>
            <a:endParaRPr sz="2400" i="1" dirty="0">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Title"/>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1100"/>
              <a:buFont typeface="Arial"/>
              <a:buNone/>
            </a:pPr>
            <a:r>
              <a:rPr lang="en-US" sz="3000">
                <a:solidFill>
                  <a:schemeClr val="dk1"/>
                </a:solidFill>
              </a:rPr>
              <a:t>What if I use more than one PPM system?</a:t>
            </a:r>
            <a:endParaRPr sz="3000">
              <a:solidFill>
                <a:schemeClr val="dk1"/>
              </a:solidFill>
            </a:endParaRPr>
          </a:p>
          <a:p>
            <a:pPr marL="0" lvl="0" indent="0" algn="ctr" rtl="0">
              <a:spcBef>
                <a:spcPts val="0"/>
              </a:spcBef>
              <a:spcAft>
                <a:spcPts val="0"/>
              </a:spcAft>
              <a:buNone/>
            </a:pPr>
            <a:endParaRPr/>
          </a:p>
        </p:txBody>
      </p:sp>
      <p:sp>
        <p:nvSpPr>
          <p:cNvPr id="85" name="Text"/>
          <p:cNvSpPr txBox="1">
            <a:spLocks noGrp="1"/>
          </p:cNvSpPr>
          <p:nvPr>
            <p:ph type="body" idx="1"/>
          </p:nvPr>
        </p:nvSpPr>
        <p:spPr>
          <a:xfrm>
            <a:off x="457200" y="1600200"/>
            <a:ext cx="8229600" cy="45261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sz="3000" b="1">
                <a:solidFill>
                  <a:schemeClr val="dk1"/>
                </a:solidFill>
              </a:rPr>
              <a:t>You will only make one OKTA account</a:t>
            </a:r>
            <a:r>
              <a:rPr lang="en-US" sz="3000">
                <a:solidFill>
                  <a:schemeClr val="dk1"/>
                </a:solidFill>
              </a:rPr>
              <a:t>.</a:t>
            </a:r>
            <a:endParaRPr sz="3000">
              <a:solidFill>
                <a:schemeClr val="dk1"/>
              </a:solidFill>
            </a:endParaRPr>
          </a:p>
          <a:p>
            <a:pPr marL="0" lvl="0" indent="0" algn="l" rtl="0">
              <a:spcBef>
                <a:spcPts val="360"/>
              </a:spcBef>
              <a:spcAft>
                <a:spcPts val="0"/>
              </a:spcAft>
              <a:buNone/>
            </a:pPr>
            <a:endParaRPr sz="3000">
              <a:solidFill>
                <a:schemeClr val="dk1"/>
              </a:solidFill>
            </a:endParaRPr>
          </a:p>
          <a:p>
            <a:pPr marL="0" lvl="0" indent="0" algn="l" rtl="0">
              <a:spcBef>
                <a:spcPts val="360"/>
              </a:spcBef>
              <a:spcAft>
                <a:spcPts val="0"/>
              </a:spcAft>
              <a:buNone/>
            </a:pPr>
            <a:r>
              <a:rPr lang="en-US" sz="3000">
                <a:solidFill>
                  <a:schemeClr val="dk1"/>
                </a:solidFill>
              </a:rPr>
              <a:t>Example:</a:t>
            </a:r>
            <a:endParaRPr sz="3000">
              <a:solidFill>
                <a:schemeClr val="dk1"/>
              </a:solidFill>
            </a:endParaRPr>
          </a:p>
          <a:p>
            <a:pPr marL="457200" lvl="0" indent="-419100" algn="l" rtl="0">
              <a:spcBef>
                <a:spcPts val="360"/>
              </a:spcBef>
              <a:spcAft>
                <a:spcPts val="0"/>
              </a:spcAft>
              <a:buClr>
                <a:schemeClr val="dk1"/>
              </a:buClr>
              <a:buSzPts val="3000"/>
              <a:buChar char="●"/>
            </a:pPr>
            <a:r>
              <a:rPr lang="en-US" sz="3000">
                <a:solidFill>
                  <a:schemeClr val="dk1"/>
                </a:solidFill>
              </a:rPr>
              <a:t>You make an OKTA account for GSAXcess on June 20.</a:t>
            </a:r>
            <a:endParaRPr sz="3000">
              <a:solidFill>
                <a:schemeClr val="dk1"/>
              </a:solidFill>
            </a:endParaRPr>
          </a:p>
          <a:p>
            <a:pPr marL="457200" lvl="0" indent="-419100" algn="l" rtl="0">
              <a:spcBef>
                <a:spcPts val="0"/>
              </a:spcBef>
              <a:spcAft>
                <a:spcPts val="0"/>
              </a:spcAft>
              <a:buClr>
                <a:schemeClr val="dk1"/>
              </a:buClr>
              <a:buSzPts val="3000"/>
              <a:buChar char="●"/>
            </a:pPr>
            <a:r>
              <a:rPr lang="en-US" sz="3000">
                <a:solidFill>
                  <a:schemeClr val="dk1"/>
                </a:solidFill>
              </a:rPr>
              <a:t>When MySales implements MFA, </a:t>
            </a:r>
            <a:r>
              <a:rPr lang="en-US" sz="3000" b="1">
                <a:solidFill>
                  <a:schemeClr val="dk1"/>
                </a:solidFill>
              </a:rPr>
              <a:t>you will use the exact same email address and password to log in for both GSAXcess and MySales</a:t>
            </a:r>
            <a:r>
              <a:rPr lang="en-US" sz="3000">
                <a:solidFill>
                  <a:schemeClr val="dk1"/>
                </a:solidFill>
              </a:rPr>
              <a: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Title: Resources for You"/>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3000"/>
              <a:t>Resources for You</a:t>
            </a:r>
            <a:endParaRPr sz="3000"/>
          </a:p>
        </p:txBody>
      </p:sp>
      <p:sp>
        <p:nvSpPr>
          <p:cNvPr id="92" name="List of Resources"/>
          <p:cNvSpPr txBox="1">
            <a:spLocks noGrp="1"/>
          </p:cNvSpPr>
          <p:nvPr>
            <p:ph type="body" idx="1"/>
          </p:nvPr>
        </p:nvSpPr>
        <p:spPr>
          <a:xfrm>
            <a:off x="0" y="1143000"/>
            <a:ext cx="9144000" cy="5420700"/>
          </a:xfrm>
          <a:prstGeom prst="rect">
            <a:avLst/>
          </a:prstGeom>
        </p:spPr>
        <p:txBody>
          <a:bodyPr spcFirstLastPara="1" wrap="square" lIns="91425" tIns="45700" rIns="91425" bIns="45700" anchor="t" anchorCtr="0">
            <a:noAutofit/>
          </a:bodyPr>
          <a:lstStyle/>
          <a:p>
            <a:pPr marL="457200" lvl="0" indent="-419100" algn="l" rtl="0">
              <a:spcBef>
                <a:spcPts val="360"/>
              </a:spcBef>
              <a:spcAft>
                <a:spcPts val="0"/>
              </a:spcAft>
              <a:buSzPts val="3000"/>
              <a:buChar char="●"/>
            </a:pPr>
            <a:r>
              <a:rPr lang="en-US" sz="3000"/>
              <a:t>Account Set Up How-to Video: </a:t>
            </a:r>
            <a:r>
              <a:rPr lang="en-US" sz="2100" u="sng">
                <a:solidFill>
                  <a:schemeClr val="hlink"/>
                </a:solidFill>
                <a:hlinkClick r:id="rId3"/>
              </a:rPr>
              <a:t>https://gsaxcess.gov/videos/MFA_FirstTime_Login.mp4</a:t>
            </a:r>
            <a:endParaRPr sz="4000"/>
          </a:p>
          <a:p>
            <a:pPr marL="914400" lvl="0" indent="0" algn="l" rtl="0">
              <a:spcBef>
                <a:spcPts val="360"/>
              </a:spcBef>
              <a:spcAft>
                <a:spcPts val="0"/>
              </a:spcAft>
              <a:buNone/>
            </a:pPr>
            <a:endParaRPr sz="3000"/>
          </a:p>
          <a:p>
            <a:pPr marL="457200" lvl="0" indent="-419100" algn="l" rtl="0">
              <a:spcBef>
                <a:spcPts val="360"/>
              </a:spcBef>
              <a:spcAft>
                <a:spcPts val="0"/>
              </a:spcAft>
              <a:buSzPts val="3000"/>
              <a:buChar char="●"/>
            </a:pPr>
            <a:r>
              <a:rPr lang="en-US" sz="3000"/>
              <a:t>Everyday Login How-to Video: </a:t>
            </a:r>
            <a:r>
              <a:rPr lang="en-US" sz="2100" u="sng">
                <a:solidFill>
                  <a:schemeClr val="hlink"/>
                </a:solidFill>
                <a:hlinkClick r:id="rId4"/>
              </a:rPr>
              <a:t>https://gsaxcess.gov/videos/MFA_NextTime_Login.mp4</a:t>
            </a:r>
            <a:endParaRPr sz="4000"/>
          </a:p>
          <a:p>
            <a:pPr marL="914400" lvl="0" indent="0" algn="l" rtl="0">
              <a:spcBef>
                <a:spcPts val="360"/>
              </a:spcBef>
              <a:spcAft>
                <a:spcPts val="0"/>
              </a:spcAft>
              <a:buNone/>
            </a:pPr>
            <a:endParaRPr sz="3000"/>
          </a:p>
          <a:p>
            <a:pPr marL="457200" lvl="0" indent="-419100" algn="l" rtl="0">
              <a:spcBef>
                <a:spcPts val="360"/>
              </a:spcBef>
              <a:spcAft>
                <a:spcPts val="0"/>
              </a:spcAft>
              <a:buSzPts val="3000"/>
              <a:buChar char="●"/>
            </a:pPr>
            <a:r>
              <a:rPr lang="en-US" sz="3000"/>
              <a:t>Both videos have been uploaded to the banner on all homepages</a:t>
            </a:r>
            <a:endParaRPr sz="3000"/>
          </a:p>
          <a:p>
            <a:pPr marL="0" lvl="0" indent="0" algn="l" rtl="0">
              <a:spcBef>
                <a:spcPts val="360"/>
              </a:spcBef>
              <a:spcAft>
                <a:spcPts val="0"/>
              </a:spcAft>
              <a:buNone/>
            </a:pPr>
            <a:endParaRPr sz="3000"/>
          </a:p>
          <a:p>
            <a:pPr marL="457200" lvl="0" indent="-419100" algn="l" rtl="0">
              <a:spcBef>
                <a:spcPts val="360"/>
              </a:spcBef>
              <a:spcAft>
                <a:spcPts val="0"/>
              </a:spcAft>
              <a:buSzPts val="3000"/>
              <a:buChar char="●"/>
            </a:pPr>
            <a:r>
              <a:rPr lang="en-US" sz="3000"/>
              <a:t>Account Set Up Video was emailed to all active users on 6/11</a:t>
            </a:r>
            <a:endParaRPr sz="3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Title: Resources for You"/>
          <p:cNvSpPr txBox="1">
            <a:spLocks noGrp="1"/>
          </p:cNvSpPr>
          <p:nvPr>
            <p:ph type="title"/>
          </p:nvPr>
        </p:nvSpPr>
        <p:spPr>
          <a:xfrm>
            <a:off x="0" y="0"/>
            <a:ext cx="91440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3000" dirty="0"/>
              <a:t>Resources for You</a:t>
            </a:r>
            <a:endParaRPr sz="3000" dirty="0"/>
          </a:p>
        </p:txBody>
      </p:sp>
      <p:sp>
        <p:nvSpPr>
          <p:cNvPr id="99" name="Text"/>
          <p:cNvSpPr txBox="1">
            <a:spLocks noGrp="1"/>
          </p:cNvSpPr>
          <p:nvPr>
            <p:ph type="body" idx="1"/>
          </p:nvPr>
        </p:nvSpPr>
        <p:spPr>
          <a:xfrm>
            <a:off x="489750" y="1143000"/>
            <a:ext cx="8236800" cy="1651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sz="3000" dirty="0"/>
              <a:t>A “help” document with step by step instructions will be linked in two locations on the new login screen:</a:t>
            </a:r>
            <a:endParaRPr sz="3000" dirty="0"/>
          </a:p>
        </p:txBody>
      </p:sp>
      <p:pic>
        <p:nvPicPr>
          <p:cNvPr id="100" name="Screenshot" descr="The new login screen is displayed. On the left side of the image is the login widget with two boxes. The top box is labeled &quot;Enter your email address.&quot; The bottom box is labeled &quot;Password.&quot; Underneath the &quot;Password box&quot; is a blue rectangular button with the word &quot;Login.&quot; Beneath the login button are four lines of text: Need help signing in? ; Forgot Password?; &quot;GSA User Login;&quot; and &quot;Help.&quot; The first location of the help document is the hyperlink on the text &quot;Help.&quot;&#10;&#10;The second location of the help document is to the right of the login widget at the very end of the first paragraph titled &quot;Multi-factor authentication.&quot; There is a hyperlink over the text &quot;help document.&quot;" title="Help Document Locations on New MFA Login Screen"/>
          <p:cNvPicPr preferRelativeResize="0"/>
          <p:nvPr/>
        </p:nvPicPr>
        <p:blipFill>
          <a:blip r:embed="rId3">
            <a:alphaModFix/>
          </a:blip>
          <a:stretch>
            <a:fillRect/>
          </a:stretch>
        </p:blipFill>
        <p:spPr>
          <a:xfrm>
            <a:off x="1037463" y="2594900"/>
            <a:ext cx="7141374" cy="4097625"/>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209</TotalTime>
  <Words>1188</Words>
  <Application>Microsoft Office PowerPoint</Application>
  <PresentationFormat>On-screen Show (4:3)</PresentationFormat>
  <Paragraphs>168</Paragraphs>
  <Slides>57</Slides>
  <Notes>57</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1_Office Theme</vt:lpstr>
      <vt:lpstr>Multi-Factor Authentication (MFA) &amp; GSA Personal Property Applications</vt:lpstr>
      <vt:lpstr>What is Multi-Factor Authentication (MFA)?</vt:lpstr>
      <vt:lpstr>What Does This Mean To You?</vt:lpstr>
      <vt:lpstr>What Systems are Impacted?</vt:lpstr>
      <vt:lpstr>When will this happen?</vt:lpstr>
      <vt:lpstr>What Should I Expect on June 20?</vt:lpstr>
      <vt:lpstr>What if I use more than one PPM system? </vt:lpstr>
      <vt:lpstr>Resources for You</vt:lpstr>
      <vt:lpstr>Resources for You</vt:lpstr>
      <vt:lpstr>How to Set Up Your Okta Account</vt:lpstr>
      <vt:lpstr>Go to your program’s login screen and click “Login”</vt:lpstr>
      <vt:lpstr>Enter your email address and temporary password.</vt:lpstr>
      <vt:lpstr>Set up your Authentication Factors</vt:lpstr>
      <vt:lpstr>Email Authentication Set Up</vt:lpstr>
      <vt:lpstr>Check your email and get the 6-digit code.</vt:lpstr>
      <vt:lpstr>Enter the code and click “Verify”</vt:lpstr>
      <vt:lpstr>Email shows as finished with green check.</vt:lpstr>
      <vt:lpstr>Voice Call Authentication Set Up</vt:lpstr>
      <vt:lpstr>Select your country and enter your phone number.</vt:lpstr>
      <vt:lpstr>Answer your phone and enter the code</vt:lpstr>
      <vt:lpstr>Voice Call Authentication has been set up!</vt:lpstr>
      <vt:lpstr>Text Message (SMS) Verification Set Up</vt:lpstr>
      <vt:lpstr>Enter your mobile phone number and click “Send Code”</vt:lpstr>
      <vt:lpstr>Enter your code and click “Verify”</vt:lpstr>
      <vt:lpstr>Text (SMS) Authentication set up is complete!</vt:lpstr>
      <vt:lpstr>Google Authenticator Set Up</vt:lpstr>
      <vt:lpstr>Select your phone type: iPhone or Android</vt:lpstr>
      <vt:lpstr>Download the app (if you have not already)</vt:lpstr>
      <vt:lpstr>The screen displays a QR code.</vt:lpstr>
      <vt:lpstr>Open the app and click the “+” icon</vt:lpstr>
      <vt:lpstr>Select “scan a barcode” and use your phone to take a picture of the QR code on the computer screen.</vt:lpstr>
      <vt:lpstr>GSAXcess / OKTA is added and a 6-digit code displays</vt:lpstr>
      <vt:lpstr>Click “next” on the computer screen and enter in the code from your phone.</vt:lpstr>
      <vt:lpstr>Change your password to finish the set up process.</vt:lpstr>
      <vt:lpstr>Login success!</vt:lpstr>
      <vt:lpstr>Everyday Login with MFA</vt:lpstr>
      <vt:lpstr>Go to your program’s login screen and click “Login”</vt:lpstr>
      <vt:lpstr>Enter your email address and password, then click “Login.”</vt:lpstr>
      <vt:lpstr>Click on the arrow to choose your authentication factor.</vt:lpstr>
      <vt:lpstr>Follow the prompts for your selected factor.</vt:lpstr>
      <vt:lpstr>Check your email and get the 6-digit code.</vt:lpstr>
      <vt:lpstr>Enter the code and click “Verify”</vt:lpstr>
      <vt:lpstr>Login success!</vt:lpstr>
      <vt:lpstr>How do I reset my password?</vt:lpstr>
      <vt:lpstr>Go to the Login Screen</vt:lpstr>
      <vt:lpstr>2. Enter your email and click “Submit”</vt:lpstr>
      <vt:lpstr>3. Go to your email and click the reset link</vt:lpstr>
      <vt:lpstr> 4a. Answer your security question</vt:lpstr>
      <vt:lpstr>5. The system will display the confirmation message</vt:lpstr>
      <vt:lpstr>How do I change my security question and answer?</vt:lpstr>
      <vt:lpstr>Login to your account</vt:lpstr>
      <vt:lpstr>2. Once logged in, go to Menu</vt:lpstr>
      <vt:lpstr>3. Click “Change Your Password” </vt:lpstr>
      <vt:lpstr>4. Enter current password, new password, and change your security question / answer</vt:lpstr>
      <vt:lpstr>Who do I contact if I need help?</vt:lpstr>
      <vt:lpstr>Contact the Help Desk!</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 &amp; GSA Personal Property Applications</dc:title>
  <dc:creator>ChristieCGingras</dc:creator>
  <cp:lastModifiedBy>ChristieCGingras</cp:lastModifiedBy>
  <cp:revision>60</cp:revision>
  <dcterms:modified xsi:type="dcterms:W3CDTF">2020-06-17T12:55:41Z</dcterms:modified>
</cp:coreProperties>
</file>