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50" r:id="rId1"/>
  </p:sldMasterIdLst>
  <p:notesMasterIdLst>
    <p:notesMasterId r:id="rId12"/>
  </p:notesMasterIdLst>
  <p:handoutMasterIdLst>
    <p:handoutMasterId r:id="rId13"/>
  </p:handoutMasterIdLst>
  <p:sldIdLst>
    <p:sldId id="256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270" r:id="rId10"/>
    <p:sldId id="271" r:id="rId11"/>
  </p:sldIdLst>
  <p:sldSz cx="9144000" cy="6858000" type="screen4x3"/>
  <p:notesSz cx="7035800" cy="93345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3C88"/>
    <a:srgbClr val="FFFFFF"/>
    <a:srgbClr val="5F93D3"/>
    <a:srgbClr val="4283BE"/>
    <a:srgbClr val="336699"/>
    <a:srgbClr val="FFCC00"/>
    <a:srgbClr val="003399"/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1" autoAdjust="0"/>
    <p:restoredTop sz="86415" autoAdjust="0"/>
  </p:normalViewPr>
  <p:slideViewPr>
    <p:cSldViewPr>
      <p:cViewPr varScale="1">
        <p:scale>
          <a:sx n="102" d="100"/>
          <a:sy n="102" d="100"/>
        </p:scale>
        <p:origin x="-1884" y="-90"/>
      </p:cViewPr>
      <p:guideLst>
        <p:guide orient="horz" pos="1092"/>
        <p:guide pos="5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4" d="100"/>
          <a:sy n="74" d="100"/>
        </p:scale>
        <p:origin x="-114" y="-102"/>
      </p:cViewPr>
      <p:guideLst>
        <p:guide orient="horz" pos="2940"/>
        <p:guide pos="2216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958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87" tIns="46693" rIns="93387" bIns="46693" numCol="1" anchor="t" anchorCtr="0" compatLnSpc="1">
            <a:prstTxWarp prst="textNoShape">
              <a:avLst/>
            </a:prstTxWarp>
          </a:bodyPr>
          <a:lstStyle>
            <a:lvl1pPr defTabSz="93345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86213" y="0"/>
            <a:ext cx="3049587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87" tIns="46693" rIns="93387" bIns="46693" numCol="1" anchor="t" anchorCtr="0" compatLnSpc="1">
            <a:prstTxWarp prst="textNoShape">
              <a:avLst/>
            </a:prstTxWarp>
          </a:bodyPr>
          <a:lstStyle>
            <a:lvl1pPr algn="r" defTabSz="93345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788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67775"/>
            <a:ext cx="304958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87" tIns="46693" rIns="93387" bIns="46693" numCol="1" anchor="b" anchorCtr="0" compatLnSpc="1">
            <a:prstTxWarp prst="textNoShape">
              <a:avLst/>
            </a:prstTxWarp>
          </a:bodyPr>
          <a:lstStyle>
            <a:lvl1pPr defTabSz="93345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788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86213" y="8867775"/>
            <a:ext cx="3049587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87" tIns="46693" rIns="93387" bIns="46693" numCol="1" anchor="b" anchorCtr="0" compatLnSpc="1">
            <a:prstTxWarp prst="textNoShape">
              <a:avLst/>
            </a:prstTxWarp>
          </a:bodyPr>
          <a:lstStyle>
            <a:lvl1pPr algn="r" defTabSz="933450">
              <a:defRPr sz="1200">
                <a:latin typeface="Times New Roman" pitchFamily="18" charset="0"/>
              </a:defRPr>
            </a:lvl1pPr>
          </a:lstStyle>
          <a:p>
            <a:fld id="{75380004-3411-4FA8-9C9F-E0D706A087F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3507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958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87" tIns="46693" rIns="93387" bIns="46693" numCol="1" anchor="t" anchorCtr="0" compatLnSpc="1">
            <a:prstTxWarp prst="textNoShape">
              <a:avLst/>
            </a:prstTxWarp>
          </a:bodyPr>
          <a:lstStyle>
            <a:lvl1pPr defTabSz="933450">
              <a:defRPr sz="1200">
                <a:latin typeface="Times" pitchFamily="18" charset="0"/>
              </a:defRPr>
            </a:lvl1pPr>
          </a:lstStyle>
          <a:p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86213" y="0"/>
            <a:ext cx="3049587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87" tIns="46693" rIns="93387" bIns="46693" numCol="1" anchor="t" anchorCtr="0" compatLnSpc="1">
            <a:prstTxWarp prst="textNoShape">
              <a:avLst/>
            </a:prstTxWarp>
          </a:bodyPr>
          <a:lstStyle>
            <a:lvl1pPr algn="r" defTabSz="933450">
              <a:defRPr sz="1200">
                <a:latin typeface="Times" pitchFamily="18" charset="0"/>
              </a:defRPr>
            </a:lvl1pPr>
          </a:lstStyle>
          <a:p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700088"/>
            <a:ext cx="4667250" cy="35004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8213" y="4433888"/>
            <a:ext cx="5159375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87" tIns="46693" rIns="93387" bIns="466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67775"/>
            <a:ext cx="3049588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87" tIns="46693" rIns="93387" bIns="46693" numCol="1" anchor="b" anchorCtr="0" compatLnSpc="1">
            <a:prstTxWarp prst="textNoShape">
              <a:avLst/>
            </a:prstTxWarp>
          </a:bodyPr>
          <a:lstStyle>
            <a:lvl1pPr defTabSz="933450">
              <a:defRPr sz="1200">
                <a:latin typeface="Times" pitchFamily="18" charset="0"/>
              </a:defRPr>
            </a:lvl1pPr>
          </a:lstStyle>
          <a:p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86213" y="8867775"/>
            <a:ext cx="3049587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87" tIns="46693" rIns="93387" bIns="46693" numCol="1" anchor="b" anchorCtr="0" compatLnSpc="1">
            <a:prstTxWarp prst="textNoShape">
              <a:avLst/>
            </a:prstTxWarp>
          </a:bodyPr>
          <a:lstStyle>
            <a:lvl1pPr algn="r" defTabSz="933450">
              <a:defRPr sz="1200">
                <a:latin typeface="Times" pitchFamily="18" charset="0"/>
              </a:defRPr>
            </a:lvl1pPr>
          </a:lstStyle>
          <a:p>
            <a:fld id="{BA0E1374-4574-4D8A-8584-918267CBCC1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8810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7D16DE6-4F8B-4F03-8CBF-53D34814EF9F}" type="slidenum">
              <a:rPr lang="en-US"/>
              <a:pPr/>
              <a:t>1</a:t>
            </a:fld>
            <a:endParaRPr lang="en-US"/>
          </a:p>
        </p:txBody>
      </p:sp>
      <p:sp>
        <p:nvSpPr>
          <p:cNvPr id="126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Last step in the disposal process, after all other efforts are unsuccessful.</a:t>
            </a:r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Any questions about the A/D process?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E1374-4574-4D8A-8584-918267CBCC12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A/D is the final stage in the disposal process; when all other disposal efforts have been exhausted.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E1374-4574-4D8A-8584-918267CBCC12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 property can be abandoned in place, meaning left on-site to be disposed of by the landlord; bldg manager if they agree to it; or the property can be thrown away.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E1374-4574-4D8A-8584-918267CBCC12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 decision to A/D property should be properly documented by the reviewing official.  This can be written or attached to the SF120 or the notice to A/D issued by the GSA APO or </a:t>
            </a:r>
            <a:r>
              <a:rPr lang="en-US" dirty="0" err="1" smtClean="0"/>
              <a:t>SCO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E1374-4574-4D8A-8584-918267CBCC12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Another requirement for A/D is public notice. Agency can type a notice stating that property will be abandoned or destroyed and notice shall be placed in a location where public can see it.  Notice should state the property to be A/D, date and time and location of A/D.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E1374-4574-4D8A-8584-918267CBCC12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There are other things your agency can do instead of abandoning or destroying the property.  The definition and examples of public body that were given earlier still apply here.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E1374-4574-4D8A-8584-918267CBCC12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Always be cautious of how and where you dispose of property.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E1374-4574-4D8A-8584-918267CBCC12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Refer to your agency’s internal policy regarding how to properly dispose of and recycle electronic items.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E1374-4574-4D8A-8584-918267CBCC12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Another good source to use to locate recycling companies.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0E1374-4574-4D8A-8584-918267CBCC12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964" name="Picture 68" descr="Flag_more_blue"/>
          <p:cNvPicPr>
            <a:picLocks noChangeAspect="1" noChangeArrowheads="1"/>
          </p:cNvPicPr>
          <p:nvPr userDrawn="1"/>
        </p:nvPicPr>
        <p:blipFill>
          <a:blip r:embed="rId2" cstate="print"/>
          <a:srcRect r="15492"/>
          <a:stretch>
            <a:fillRect/>
          </a:stretch>
        </p:blipFill>
        <p:spPr bwMode="auto">
          <a:xfrm>
            <a:off x="0" y="2722563"/>
            <a:ext cx="9144000" cy="4135437"/>
          </a:xfrm>
          <a:prstGeom prst="rect">
            <a:avLst/>
          </a:prstGeom>
          <a:noFill/>
        </p:spPr>
      </p:pic>
      <p:sp>
        <p:nvSpPr>
          <p:cNvPr id="208949" name="Rectangle 53"/>
          <p:cNvSpPr>
            <a:spLocks noChangeArrowheads="1"/>
          </p:cNvSpPr>
          <p:nvPr userDrawn="1"/>
        </p:nvSpPr>
        <p:spPr bwMode="auto">
          <a:xfrm>
            <a:off x="0" y="2514600"/>
            <a:ext cx="9144000" cy="420688"/>
          </a:xfrm>
          <a:prstGeom prst="rect">
            <a:avLst/>
          </a:prstGeom>
          <a:solidFill>
            <a:srgbClr val="013C88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948" name="Rectangle 52"/>
          <p:cNvSpPr>
            <a:spLocks noChangeArrowheads="1"/>
          </p:cNvSpPr>
          <p:nvPr userDrawn="1"/>
        </p:nvSpPr>
        <p:spPr bwMode="auto">
          <a:xfrm>
            <a:off x="0" y="1708150"/>
            <a:ext cx="9144000" cy="850900"/>
          </a:xfrm>
          <a:prstGeom prst="rect">
            <a:avLst/>
          </a:prstGeom>
          <a:solidFill>
            <a:srgbClr val="A5002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404813"/>
            <a:endParaRPr lang="en-US" sz="3600" dirty="0">
              <a:solidFill>
                <a:schemeClr val="bg1"/>
              </a:solidFill>
              <a:ea typeface="ヒラギノ角ゴ Pro W3" pitchFamily="1" charset="-128"/>
            </a:endParaRPr>
          </a:p>
        </p:txBody>
      </p:sp>
      <p:pic>
        <p:nvPicPr>
          <p:cNvPr id="208950" name="Picture 54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5613" y="455613"/>
            <a:ext cx="850900" cy="854075"/>
          </a:xfrm>
          <a:prstGeom prst="rect">
            <a:avLst/>
          </a:prstGeom>
          <a:noFill/>
        </p:spPr>
      </p:pic>
      <p:sp>
        <p:nvSpPr>
          <p:cNvPr id="208951" name="Text Box 55"/>
          <p:cNvSpPr txBox="1">
            <a:spLocks noChangeArrowheads="1"/>
          </p:cNvSpPr>
          <p:nvPr userDrawn="1"/>
        </p:nvSpPr>
        <p:spPr bwMode="auto">
          <a:xfrm>
            <a:off x="4114800" y="1066800"/>
            <a:ext cx="444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rIns="0"/>
          <a:lstStyle/>
          <a:p>
            <a:pPr algn="r"/>
            <a:r>
              <a:rPr lang="en-US" sz="1400" b="1">
                <a:solidFill>
                  <a:srgbClr val="4C4C4C"/>
                </a:solidFill>
                <a:ea typeface="ヒラギノ角ゴ Pro W3" pitchFamily="1" charset="-128"/>
              </a:rPr>
              <a:t>U.S. General Services Administration</a:t>
            </a:r>
            <a:endParaRPr lang="en-US">
              <a:latin typeface="Franklin Gothic Medium" pitchFamily="34" charset="0"/>
              <a:ea typeface="ヒラギノ角ゴ Pro W3" pitchFamily="1" charset="-128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EB8C612-4645-469C-BF2D-23E7C3B8913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84913" y="1479550"/>
            <a:ext cx="1941512" cy="3962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5613" y="1479550"/>
            <a:ext cx="5676900" cy="3962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2979764-BF6D-4EE4-8BDF-61F0C5A1F0C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Tx/>
              <a:defRPr/>
            </a:lvl1pPr>
            <a:lvl2pPr>
              <a:buClrTx/>
              <a:defRPr/>
            </a:lvl2pPr>
            <a:lvl3pPr>
              <a:buClrTx/>
              <a:defRPr/>
            </a:lvl3pPr>
            <a:lvl4pPr>
              <a:buClrTx/>
              <a:defRPr/>
            </a:lvl4pPr>
            <a:lvl5pPr>
              <a:buClrTx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4021492-D8A9-4CEE-A327-F99EC7B60D3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FB4FF86-13BF-4BB8-9742-B75BB5E3072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5613" y="2393950"/>
            <a:ext cx="3808412" cy="3048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6425" y="2393950"/>
            <a:ext cx="3808413" cy="3048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B4AABE7-0016-4AD7-9A67-CFD93CD4545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58477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28800"/>
            <a:ext cx="4040188" cy="8382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743200"/>
            <a:ext cx="4040188" cy="33829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828800"/>
            <a:ext cx="4041775" cy="8382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743200"/>
            <a:ext cx="4041775" cy="33829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AA23EBD-47E0-4EC6-B53A-6C5818EAA66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6A62689-93E6-4FE8-94FB-CAA0ACCC457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0E081B9-605B-40F4-857E-1A70FD84AE0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19200"/>
            <a:ext cx="3008313" cy="70788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219200"/>
            <a:ext cx="5111750" cy="49069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057400"/>
            <a:ext cx="3008313" cy="40687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5C7918B-C8A9-483C-B1E7-02B17D9882D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219200"/>
            <a:ext cx="5486400" cy="350837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2A055DB-1A29-4C40-8277-756BD261646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85" name="Rectangle 1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5613" y="2393950"/>
            <a:ext cx="776922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7884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479550"/>
            <a:ext cx="77692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7918" name="Rectangle 4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1">
                <a:solidFill>
                  <a:srgbClr val="013C88"/>
                </a:solidFill>
                <a:ea typeface="ヒラギノ角ゴ Pro W3" pitchFamily="1" charset="-128"/>
              </a:defRPr>
            </a:lvl1pPr>
          </a:lstStyle>
          <a:p>
            <a:fld id="{F7BAECE9-551C-4657-A7D6-DF034FF3AEC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07920" name="Rectangle 48"/>
          <p:cNvSpPr>
            <a:spLocks noChangeArrowheads="1"/>
          </p:cNvSpPr>
          <p:nvPr userDrawn="1"/>
        </p:nvSpPr>
        <p:spPr bwMode="auto">
          <a:xfrm>
            <a:off x="0" y="685800"/>
            <a:ext cx="9144000" cy="420688"/>
          </a:xfrm>
          <a:prstGeom prst="rect">
            <a:avLst/>
          </a:prstGeom>
          <a:solidFill>
            <a:srgbClr val="A5002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347663"/>
            <a:endParaRPr lang="en-US" sz="2000" dirty="0">
              <a:latin typeface="Franklin Gothic Medium" pitchFamily="34" charset="0"/>
              <a:ea typeface="ヒラギノ角ゴ Pro W3" pitchFamily="1" charset="-128"/>
            </a:endParaRPr>
          </a:p>
        </p:txBody>
      </p:sp>
      <p:pic>
        <p:nvPicPr>
          <p:cNvPr id="207927" name="Picture 55" descr="1239"/>
          <p:cNvPicPr>
            <a:picLocks noChangeAspect="1" noChangeArrowheads="1"/>
          </p:cNvPicPr>
          <p:nvPr userDrawn="1"/>
        </p:nvPicPr>
        <p:blipFill>
          <a:blip r:embed="rId13" cstate="print"/>
          <a:srcRect t="43367"/>
          <a:stretch>
            <a:fillRect/>
          </a:stretch>
        </p:blipFill>
        <p:spPr bwMode="auto">
          <a:xfrm>
            <a:off x="0" y="0"/>
            <a:ext cx="9144000" cy="70485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13C88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13C88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13C88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13C88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13C88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13C88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13C88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13C88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13C88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Font typeface="Wingdings" pitchFamily="2" charset="2"/>
        <a:buChar char="Ø"/>
        <a:defRPr sz="2400">
          <a:solidFill>
            <a:srgbClr val="013C88"/>
          </a:solidFill>
          <a:latin typeface="+mn-lt"/>
          <a:ea typeface="+mn-ea"/>
          <a:cs typeface="+mn-cs"/>
        </a:defRPr>
      </a:lvl1pPr>
      <a:lvl2pPr marL="742950" indent="-220663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Font typeface="Wingdings" pitchFamily="2" charset="2"/>
        <a:buChar char=""/>
        <a:defRPr sz="2400">
          <a:solidFill>
            <a:srgbClr val="013C88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Font typeface="Arial" charset="0"/>
        <a:buChar char="–"/>
        <a:defRPr sz="2400">
          <a:solidFill>
            <a:srgbClr val="013C88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Font typeface="Wingdings" pitchFamily="2" charset="2"/>
        <a:buChar char="§"/>
        <a:defRPr sz="2400">
          <a:solidFill>
            <a:srgbClr val="013C88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Font typeface="Wingdings" pitchFamily="2" charset="2"/>
        <a:buChar char="ú"/>
        <a:defRPr sz="2400">
          <a:solidFill>
            <a:srgbClr val="013C88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Font typeface="Wingdings" pitchFamily="2" charset="2"/>
        <a:buChar char="ú"/>
        <a:defRPr sz="2400">
          <a:solidFill>
            <a:srgbClr val="013C88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Font typeface="Wingdings" pitchFamily="2" charset="2"/>
        <a:buChar char="ú"/>
        <a:defRPr sz="2400">
          <a:solidFill>
            <a:srgbClr val="013C88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Font typeface="Wingdings" pitchFamily="2" charset="2"/>
        <a:buChar char="ú"/>
        <a:defRPr sz="2400">
          <a:solidFill>
            <a:srgbClr val="013C88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Font typeface="Wingdings" pitchFamily="2" charset="2"/>
        <a:buChar char="ú"/>
        <a:defRPr sz="2400">
          <a:solidFill>
            <a:srgbClr val="013C88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7" name="Rectangle 25"/>
          <p:cNvSpPr>
            <a:spLocks noChangeArrowheads="1"/>
          </p:cNvSpPr>
          <p:nvPr/>
        </p:nvSpPr>
        <p:spPr bwMode="auto">
          <a:xfrm>
            <a:off x="457200" y="4572000"/>
            <a:ext cx="7827963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2"/>
            </a:outerShdw>
          </a:effectLst>
        </p:spPr>
        <p:txBody>
          <a:bodyPr wrap="none" lIns="0" tIns="0" rIns="0" bIns="0"/>
          <a:lstStyle/>
          <a:p>
            <a:pPr>
              <a:spcBef>
                <a:spcPct val="150000"/>
              </a:spcBef>
            </a:pP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Juan </a:t>
            </a:r>
            <a:r>
              <a:rPr lang="en-US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McLemore, CPPS</a:t>
            </a:r>
            <a:br>
              <a:rPr lang="en-US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Area Property Officer</a:t>
            </a:r>
            <a:br>
              <a:rPr lang="en-US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Personal </a:t>
            </a:r>
            <a:r>
              <a:rPr lang="en-US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Property Management</a:t>
            </a:r>
          </a:p>
        </p:txBody>
      </p:sp>
      <p:sp>
        <p:nvSpPr>
          <p:cNvPr id="3098" name="Rectangle 26"/>
          <p:cNvSpPr>
            <a:spLocks noChangeArrowheads="1"/>
          </p:cNvSpPr>
          <p:nvPr/>
        </p:nvSpPr>
        <p:spPr bwMode="auto">
          <a:xfrm>
            <a:off x="381000" y="6134100"/>
            <a:ext cx="7827963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2"/>
            </a:outerShdw>
          </a:effectLst>
        </p:spPr>
        <p:txBody>
          <a:bodyPr wrap="none" lIns="0" tIns="0" rIns="0" bIns="0" anchor="b"/>
          <a:lstStyle/>
          <a:p>
            <a:pPr>
              <a:spcBef>
                <a:spcPct val="150000"/>
              </a:spcBef>
            </a:pPr>
            <a:r>
              <a:rPr lang="en-US" b="1" dirty="0" smtClean="0">
                <a:solidFill>
                  <a:schemeClr val="bg1"/>
                </a:solidFill>
                <a:latin typeface="+mj-lt"/>
                <a:cs typeface="Times New Roman" pitchFamily="18" charset="0"/>
              </a:rPr>
              <a:t>July 2015</a:t>
            </a:r>
            <a:endParaRPr lang="en-US" b="1" dirty="0">
              <a:solidFill>
                <a:schemeClr val="bg1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ctrTitle" idx="4294967295"/>
          </p:nvPr>
        </p:nvSpPr>
        <p:spPr>
          <a:xfrm>
            <a:off x="685800" y="2895600"/>
            <a:ext cx="7467600" cy="1231106"/>
          </a:xfr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2"/>
            </a:outerShdw>
          </a:effectLst>
        </p:spPr>
        <p:txBody>
          <a:bodyPr lIns="0" tIns="0" rIns="0" bIns="0"/>
          <a:lstStyle/>
          <a:p>
            <a:pPr algn="ctr">
              <a:spcBef>
                <a:spcPct val="150000"/>
              </a:spcBef>
            </a:pPr>
            <a:r>
              <a:rPr lang="en-US" sz="4000" kern="1200" dirty="0" smtClean="0">
                <a:solidFill>
                  <a:schemeClr val="bg1"/>
                </a:solidFill>
                <a:ea typeface="+mn-ea"/>
                <a:cs typeface="+mn-cs"/>
              </a:rPr>
              <a:t>Abandonment &amp; Destruction FMR 102-36.305 - 330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1" y="1295400"/>
            <a:ext cx="5715000" cy="769441"/>
          </a:xfrm>
        </p:spPr>
        <p:txBody>
          <a:bodyPr/>
          <a:lstStyle/>
          <a:p>
            <a:r>
              <a:rPr lang="en-US" sz="4400" dirty="0" smtClean="0"/>
              <a:t>QUESTIONS</a:t>
            </a:r>
          </a:p>
        </p:txBody>
      </p:sp>
      <p:pic>
        <p:nvPicPr>
          <p:cNvPr id="6" name="Picture 4" descr="j025022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676400" y="2133600"/>
            <a:ext cx="5486400" cy="4432300"/>
          </a:xfrm>
          <a:noFill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021492-D8A9-4CEE-A327-F99EC7B60D36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90600"/>
            <a:ext cx="8305800" cy="1323439"/>
          </a:xfrm>
        </p:spPr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en-US" sz="4000" dirty="0" smtClean="0"/>
              <a:t>A&amp;D - Property that has no value….</a:t>
            </a:r>
            <a:endParaRPr lang="en-US" sz="4000" dirty="0"/>
          </a:p>
        </p:txBody>
      </p:sp>
      <p:sp>
        <p:nvSpPr>
          <p:cNvPr id="243715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828800"/>
            <a:ext cx="8686800" cy="3549650"/>
          </a:xfrm>
        </p:spPr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en-US" sz="3600" dirty="0" smtClean="0"/>
              <a:t>Normally,  after utilization, donation, and sales efforts have produced no results thus demonstrating the property has no commercial value.</a:t>
            </a:r>
          </a:p>
          <a:p>
            <a:pPr eaLnBrk="1" hangingPunct="1">
              <a:spcBef>
                <a:spcPct val="50000"/>
              </a:spcBef>
            </a:pPr>
            <a:r>
              <a:rPr lang="en-US" sz="3600" dirty="0" smtClean="0"/>
              <a:t>Determination can be made at </a:t>
            </a:r>
            <a:r>
              <a:rPr lang="en-US" sz="3600" u="sng" dirty="0" smtClean="0"/>
              <a:t>any time</a:t>
            </a:r>
            <a:r>
              <a:rPr lang="en-US" sz="3600" dirty="0" smtClean="0"/>
              <a:t> during disposal</a:t>
            </a:r>
          </a:p>
          <a:p>
            <a:pPr eaLnBrk="1" hangingPunct="1">
              <a:spcBef>
                <a:spcPct val="50000"/>
              </a:spcBef>
            </a:pPr>
            <a:r>
              <a:rPr lang="en-US" sz="3600" u="sng" dirty="0" smtClean="0"/>
              <a:t>Owning Agency</a:t>
            </a:r>
            <a:r>
              <a:rPr lang="en-US" sz="3600" dirty="0" smtClean="0"/>
              <a:t> makes the determination to abandon/destroy</a:t>
            </a:r>
          </a:p>
          <a:p>
            <a:pPr eaLnBrk="1" hangingPunct="1">
              <a:spcBef>
                <a:spcPct val="50000"/>
              </a:spcBef>
            </a:pPr>
            <a:endParaRPr 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969740-6BF4-4B13-BB6D-1F4EEF45CBE6}" type="slidenum">
              <a:rPr lang="en-US">
                <a:latin typeface="Times New Roman" pitchFamily="18" charset="0"/>
                <a:cs typeface="Times New Roman" pitchFamily="18" charset="0"/>
              </a:rPr>
              <a:pPr/>
              <a:t>2</a:t>
            </a:fld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219200"/>
            <a:ext cx="8382000" cy="584775"/>
          </a:xfrm>
        </p:spPr>
        <p:txBody>
          <a:bodyPr/>
          <a:lstStyle/>
          <a:p>
            <a:r>
              <a:rPr lang="en-US" dirty="0" smtClean="0"/>
              <a:t>Abandonment/Destruction -  Criteria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8975" y="2209800"/>
            <a:ext cx="7769225" cy="4083050"/>
          </a:xfrm>
        </p:spPr>
        <p:txBody>
          <a:bodyPr/>
          <a:lstStyle/>
          <a:p>
            <a:pPr>
              <a:lnSpc>
                <a:spcPct val="85000"/>
              </a:lnSpc>
              <a:spcBef>
                <a:spcPct val="35000"/>
              </a:spcBef>
            </a:pPr>
            <a:r>
              <a:rPr lang="en-US" sz="3200" dirty="0" smtClean="0"/>
              <a:t>Property may be abandoned or destroyed when an authorized agency official has made a written determination that:</a:t>
            </a:r>
          </a:p>
          <a:p>
            <a:pPr lvl="1">
              <a:lnSpc>
                <a:spcPct val="85000"/>
              </a:lnSpc>
              <a:spcBef>
                <a:spcPct val="35000"/>
              </a:spcBef>
            </a:pPr>
            <a:r>
              <a:rPr lang="en-US" sz="3200" dirty="0" smtClean="0"/>
              <a:t>Property has no commercial value</a:t>
            </a:r>
          </a:p>
          <a:p>
            <a:pPr lvl="1">
              <a:lnSpc>
                <a:spcPct val="85000"/>
              </a:lnSpc>
              <a:spcBef>
                <a:spcPct val="35000"/>
              </a:spcBef>
            </a:pPr>
            <a:r>
              <a:rPr lang="en-US" sz="3200" dirty="0" smtClean="0"/>
              <a:t>Cost of care, handling, and sales prep would exceed expected sales proceeds</a:t>
            </a:r>
          </a:p>
          <a:p>
            <a:pPr lvl="1">
              <a:lnSpc>
                <a:spcPct val="85000"/>
              </a:lnSpc>
              <a:spcBef>
                <a:spcPct val="35000"/>
              </a:spcBef>
              <a:buFont typeface="Wingdings" pitchFamily="2" charset="2"/>
              <a:buChar char="Ø"/>
            </a:pPr>
            <a:endParaRPr lang="en-US" sz="3200" dirty="0" smtClean="0"/>
          </a:p>
          <a:p>
            <a:pPr>
              <a:lnSpc>
                <a:spcPct val="85000"/>
              </a:lnSpc>
              <a:spcBef>
                <a:spcPct val="35000"/>
              </a:spcBef>
              <a:buNone/>
            </a:pPr>
            <a:r>
              <a:rPr lang="en-US" sz="3200" dirty="0" smtClean="0"/>
              <a:t>FMR 102-36.305 and 310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021492-D8A9-4CEE-A327-F99EC7B60D36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219200"/>
            <a:ext cx="8458200" cy="1077218"/>
          </a:xfrm>
        </p:spPr>
        <p:txBody>
          <a:bodyPr/>
          <a:lstStyle/>
          <a:p>
            <a:r>
              <a:rPr lang="en-US" dirty="0" smtClean="0"/>
              <a:t>Who must approve the written determination to abandon/destroy?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5613" y="2667000"/>
            <a:ext cx="7769225" cy="2971800"/>
          </a:xfrm>
        </p:spPr>
        <p:txBody>
          <a:bodyPr/>
          <a:lstStyle/>
          <a:p>
            <a:r>
              <a:rPr lang="en-US" sz="4400" dirty="0" smtClean="0"/>
              <a:t>A written finding must be approved by a reviewing official who is not directly accountable for the property.</a:t>
            </a:r>
            <a:endParaRPr lang="en-US" sz="4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021492-D8A9-4CEE-A327-F99EC7B60D36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1066800"/>
            <a:ext cx="7769225" cy="687388"/>
          </a:xfrm>
        </p:spPr>
        <p:txBody>
          <a:bodyPr/>
          <a:lstStyle/>
          <a:p>
            <a:r>
              <a:rPr lang="en-US" sz="4400" dirty="0" smtClean="0"/>
              <a:t>Public Notice for A/D</a:t>
            </a:r>
          </a:p>
        </p:txBody>
      </p:sp>
      <p:sp>
        <p:nvSpPr>
          <p:cNvPr id="6" name="Rectangle 3"/>
          <p:cNvSpPr txBox="1">
            <a:spLocks noGrp="1" noChangeArrowheads="1"/>
          </p:cNvSpPr>
          <p:nvPr>
            <p:ph idx="1"/>
          </p:nvPr>
        </p:nvSpPr>
        <p:spPr bwMode="auto">
          <a:xfrm>
            <a:off x="455613" y="1981200"/>
            <a:ext cx="7769225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buClr>
                <a:srgbClr val="003399"/>
              </a:buClr>
              <a:defRPr/>
            </a:pPr>
            <a:r>
              <a:rPr lang="en-US" sz="2800" kern="0" dirty="0">
                <a:latin typeface="+mn-lt"/>
              </a:rPr>
              <a:t>You must provide public notice of intent to A/D personal property (102-36.325)</a:t>
            </a:r>
          </a:p>
          <a:p>
            <a:pPr>
              <a:lnSpc>
                <a:spcPct val="80000"/>
              </a:lnSpc>
              <a:buClr>
                <a:srgbClr val="003399"/>
              </a:buClr>
              <a:defRPr/>
            </a:pPr>
            <a:endParaRPr lang="en-US" sz="2800" kern="0" dirty="0">
              <a:latin typeface="+mn-lt"/>
            </a:endParaRPr>
          </a:p>
          <a:p>
            <a:pPr>
              <a:lnSpc>
                <a:spcPct val="80000"/>
              </a:lnSpc>
              <a:buClr>
                <a:srgbClr val="003399"/>
              </a:buClr>
              <a:defRPr/>
            </a:pPr>
            <a:r>
              <a:rPr lang="en-US" sz="2800" kern="0" dirty="0">
                <a:latin typeface="+mn-lt"/>
              </a:rPr>
              <a:t>Public Notice </a:t>
            </a:r>
            <a:r>
              <a:rPr lang="en-US" sz="2800" b="1" kern="0" dirty="0">
                <a:latin typeface="+mn-lt"/>
              </a:rPr>
              <a:t>not</a:t>
            </a:r>
            <a:r>
              <a:rPr lang="en-US" sz="2800" kern="0" dirty="0">
                <a:latin typeface="+mn-lt"/>
              </a:rPr>
              <a:t> required when:</a:t>
            </a:r>
          </a:p>
          <a:p>
            <a:pPr lvl="1">
              <a:lnSpc>
                <a:spcPct val="80000"/>
              </a:lnSpc>
              <a:buClr>
                <a:srgbClr val="003399"/>
              </a:buClr>
              <a:defRPr/>
            </a:pPr>
            <a:r>
              <a:rPr lang="en-US" sz="2800" kern="0" dirty="0">
                <a:latin typeface="+mn-lt"/>
              </a:rPr>
              <a:t>Value of property is so little or cost of care and handling is so great that its retention for advertising is not economical</a:t>
            </a:r>
          </a:p>
          <a:p>
            <a:pPr lvl="1">
              <a:lnSpc>
                <a:spcPct val="80000"/>
              </a:lnSpc>
              <a:buClr>
                <a:srgbClr val="003399"/>
              </a:buClr>
              <a:buFont typeface="Wingdings" pitchFamily="2" charset="2"/>
              <a:buChar char="Ø"/>
              <a:defRPr/>
            </a:pPr>
            <a:endParaRPr lang="en-US" kern="0" dirty="0">
              <a:latin typeface="+mn-lt"/>
            </a:endParaRPr>
          </a:p>
          <a:p>
            <a:pPr lvl="1">
              <a:lnSpc>
                <a:spcPct val="80000"/>
              </a:lnSpc>
              <a:buClr>
                <a:srgbClr val="003399"/>
              </a:buClr>
              <a:defRPr/>
            </a:pPr>
            <a:r>
              <a:rPr lang="en-US" sz="2800" kern="0" dirty="0">
                <a:latin typeface="+mn-lt"/>
              </a:rPr>
              <a:t>A/D is required because of health, safety, or security reasons</a:t>
            </a:r>
          </a:p>
          <a:p>
            <a:pPr lvl="1">
              <a:lnSpc>
                <a:spcPct val="80000"/>
              </a:lnSpc>
              <a:buClr>
                <a:srgbClr val="003399"/>
              </a:buClr>
              <a:buFont typeface="Wingdings" pitchFamily="2" charset="2"/>
              <a:buChar char="Ø"/>
              <a:defRPr/>
            </a:pPr>
            <a:endParaRPr lang="en-US" sz="2800" kern="0" dirty="0">
              <a:latin typeface="+mn-lt"/>
            </a:endParaRPr>
          </a:p>
          <a:p>
            <a:pPr lvl="1">
              <a:lnSpc>
                <a:spcPct val="80000"/>
              </a:lnSpc>
              <a:buClr>
                <a:srgbClr val="003399"/>
              </a:buClr>
              <a:defRPr/>
            </a:pPr>
            <a:r>
              <a:rPr lang="en-US" sz="2800" kern="0" dirty="0">
                <a:latin typeface="+mn-lt"/>
              </a:rPr>
              <a:t>Original acquisition cost is less than $500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021492-D8A9-4CEE-A327-F99EC7B60D36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219200"/>
            <a:ext cx="7769225" cy="707886"/>
          </a:xfrm>
        </p:spPr>
        <p:txBody>
          <a:bodyPr/>
          <a:lstStyle/>
          <a:p>
            <a:r>
              <a:rPr lang="en-US" sz="4000" b="0" dirty="0" smtClean="0">
                <a:solidFill>
                  <a:srgbClr val="013C88"/>
                </a:solidFill>
              </a:rPr>
              <a:t> In lieu of A/D: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455613" y="2393950"/>
            <a:ext cx="8002587" cy="3527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sz="3600" dirty="0">
                <a:latin typeface="+mj-lt"/>
                <a:cs typeface="Times" pitchFamily="18" charset="0"/>
              </a:rPr>
              <a:t>You</a:t>
            </a:r>
            <a:r>
              <a:rPr lang="en-US" sz="3600" dirty="0">
                <a:latin typeface="Times" pitchFamily="18" charset="0"/>
                <a:cs typeface="Times" pitchFamily="18" charset="0"/>
              </a:rPr>
              <a:t> may donate such property </a:t>
            </a:r>
            <a:r>
              <a:rPr lang="en-US" sz="3600" b="1" i="1" u="sng" dirty="0">
                <a:latin typeface="Times" pitchFamily="18" charset="0"/>
                <a:cs typeface="Times" pitchFamily="18" charset="0"/>
              </a:rPr>
              <a:t>only</a:t>
            </a:r>
            <a:r>
              <a:rPr lang="en-US" sz="3600" dirty="0">
                <a:latin typeface="Times" pitchFamily="18" charset="0"/>
                <a:cs typeface="Times" pitchFamily="18" charset="0"/>
              </a:rPr>
              <a:t> </a:t>
            </a:r>
            <a:r>
              <a:rPr lang="en-US" sz="3600" dirty="0" smtClean="0">
                <a:latin typeface="Times" pitchFamily="18" charset="0"/>
                <a:cs typeface="Times" pitchFamily="18" charset="0"/>
              </a:rPr>
              <a:t>to a </a:t>
            </a:r>
            <a:r>
              <a:rPr lang="en-US" sz="3600" dirty="0">
                <a:latin typeface="Times" pitchFamily="18" charset="0"/>
                <a:cs typeface="Times" pitchFamily="18" charset="0"/>
              </a:rPr>
              <a:t>public body without going through GSA </a:t>
            </a:r>
          </a:p>
          <a:p>
            <a:pPr>
              <a:lnSpc>
                <a:spcPct val="80000"/>
              </a:lnSpc>
            </a:pPr>
            <a:endParaRPr lang="en-US" sz="3600" dirty="0">
              <a:latin typeface="Times" pitchFamily="18" charset="0"/>
              <a:cs typeface="Times" pitchFamily="18" charset="0"/>
            </a:endParaRPr>
          </a:p>
          <a:p>
            <a:pPr>
              <a:lnSpc>
                <a:spcPct val="80000"/>
              </a:lnSpc>
            </a:pPr>
            <a:r>
              <a:rPr lang="en-US" sz="3600" dirty="0">
                <a:latin typeface="Times" pitchFamily="18" charset="0"/>
                <a:cs typeface="Times" pitchFamily="18" charset="0"/>
              </a:rPr>
              <a:t>If an entity wants to buy the property, you must implement sales procedures.						</a:t>
            </a:r>
            <a:endParaRPr lang="en-US" sz="3600" dirty="0" smtClean="0">
              <a:latin typeface="Times" pitchFamily="18" charset="0"/>
              <a:cs typeface="Times" pitchFamily="18" charset="0"/>
            </a:endParaRPr>
          </a:p>
          <a:p>
            <a:pPr>
              <a:lnSpc>
                <a:spcPct val="80000"/>
              </a:lnSpc>
              <a:buNone/>
            </a:pPr>
            <a:r>
              <a:rPr lang="en-US" sz="3600" dirty="0" smtClean="0">
                <a:latin typeface="Times" pitchFamily="18" charset="0"/>
                <a:cs typeface="Times" pitchFamily="18" charset="0"/>
              </a:rPr>
              <a:t>FMR </a:t>
            </a:r>
            <a:r>
              <a:rPr lang="en-US" sz="3600" dirty="0">
                <a:latin typeface="Times" pitchFamily="18" charset="0"/>
                <a:cs typeface="Times" pitchFamily="18" charset="0"/>
              </a:rPr>
              <a:t>102-36.320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021492-D8A9-4CEE-A327-F99EC7B60D36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219200"/>
            <a:ext cx="5029200" cy="769441"/>
          </a:xfrm>
        </p:spPr>
        <p:txBody>
          <a:bodyPr/>
          <a:lstStyle/>
          <a:p>
            <a:pPr algn="ctr"/>
            <a:r>
              <a:rPr lang="en-US" sz="4400" dirty="0" smtClean="0"/>
              <a:t>But remember…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4400" dirty="0" smtClean="0"/>
              <a:t>	You must not </a:t>
            </a:r>
            <a:r>
              <a:rPr lang="en-US" sz="4400" dirty="0" err="1" smtClean="0"/>
              <a:t>A&amp;D</a:t>
            </a:r>
            <a:r>
              <a:rPr lang="en-US" sz="4400" dirty="0" smtClean="0"/>
              <a:t> property in a manner that is dangerous to public health or safety.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3200" dirty="0" smtClean="0"/>
              <a:t>  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sz="3200" dirty="0" smtClean="0"/>
              <a:t>	 </a:t>
            </a:r>
            <a:r>
              <a:rPr lang="en-US" sz="3200" dirty="0" err="1" smtClean="0"/>
              <a:t>FMR</a:t>
            </a:r>
            <a:r>
              <a:rPr lang="en-US" sz="3200" dirty="0" smtClean="0"/>
              <a:t> 102-36.315</a:t>
            </a:r>
          </a:p>
        </p:txBody>
      </p:sp>
      <p:pic>
        <p:nvPicPr>
          <p:cNvPr id="7" name="Picture 4" descr="sewage waste dumping into lake with fish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4267200"/>
            <a:ext cx="381000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021492-D8A9-4CEE-A327-F99EC7B60D36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9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457200" y="1479550"/>
            <a:ext cx="77692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Wingdings" pitchFamily="2" charset="2"/>
              <a:buNone/>
            </a:pPr>
            <a:r>
              <a:rPr lang="en-US" sz="4000" b="1" dirty="0">
                <a:latin typeface="Times" pitchFamily="18" charset="0"/>
                <a:cs typeface="Times" pitchFamily="18" charset="0"/>
              </a:rPr>
              <a:t>Electronic items…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152400" y="2788789"/>
            <a:ext cx="7769225" cy="3440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Clr>
                <a:srgbClr val="339933"/>
              </a:buClr>
              <a:buFont typeface="Wingdings" pitchFamily="2" charset="2"/>
              <a:buChar char="Ø"/>
            </a:pPr>
            <a:r>
              <a:rPr lang="en-US" sz="3200" b="1" dirty="0">
                <a:latin typeface="Times" pitchFamily="18" charset="0"/>
                <a:cs typeface="Times" pitchFamily="18" charset="0"/>
              </a:rPr>
              <a:t>  </a:t>
            </a:r>
            <a:r>
              <a:rPr lang="en-US" sz="3200" dirty="0">
                <a:latin typeface="Times" pitchFamily="18" charset="0"/>
                <a:cs typeface="Times" pitchFamily="18" charset="0"/>
              </a:rPr>
              <a:t>Should </a:t>
            </a:r>
            <a:r>
              <a:rPr lang="en-US" sz="3200" b="1" dirty="0">
                <a:latin typeface="Times" pitchFamily="18" charset="0"/>
                <a:cs typeface="Times" pitchFamily="18" charset="0"/>
              </a:rPr>
              <a:t>NOT</a:t>
            </a:r>
            <a:r>
              <a:rPr lang="en-US" sz="3200" dirty="0">
                <a:latin typeface="Times" pitchFamily="18" charset="0"/>
                <a:cs typeface="Times" pitchFamily="18" charset="0"/>
              </a:rPr>
              <a:t> be thrown in the </a:t>
            </a:r>
            <a:r>
              <a:rPr lang="en-US" sz="3200" dirty="0" smtClean="0">
                <a:latin typeface="Times" pitchFamily="18" charset="0"/>
                <a:cs typeface="Times" pitchFamily="18" charset="0"/>
              </a:rPr>
              <a:t>trash</a:t>
            </a:r>
          </a:p>
          <a:p>
            <a:pPr marL="406400" indent="-406400" eaLnBrk="1" hangingPunct="1">
              <a:buClr>
                <a:srgbClr val="339933"/>
              </a:buClr>
            </a:pPr>
            <a:r>
              <a:rPr lang="en-US" sz="3200" dirty="0" smtClean="0">
                <a:latin typeface="Times" pitchFamily="18" charset="0"/>
                <a:cs typeface="Times" pitchFamily="18" charset="0"/>
              </a:rPr>
              <a:t>  </a:t>
            </a:r>
            <a:r>
              <a:rPr lang="en-US" sz="3200" dirty="0">
                <a:latin typeface="Times" pitchFamily="18" charset="0"/>
                <a:cs typeface="Times" pitchFamily="18" charset="0"/>
              </a:rPr>
              <a:t>Recycled in an environmentally </a:t>
            </a:r>
            <a:r>
              <a:rPr lang="en-US" sz="3200" dirty="0" smtClean="0">
                <a:latin typeface="Times" pitchFamily="18" charset="0"/>
                <a:cs typeface="Times" pitchFamily="18" charset="0"/>
              </a:rPr>
              <a:t>safe  </a:t>
            </a:r>
          </a:p>
          <a:p>
            <a:pPr marL="406400" indent="-406400" eaLnBrk="1" hangingPunct="1">
              <a:buClr>
                <a:srgbClr val="339933"/>
              </a:buClr>
              <a:buNone/>
            </a:pPr>
            <a:r>
              <a:rPr lang="en-US" sz="3200" dirty="0" smtClean="0">
                <a:latin typeface="Times" pitchFamily="18" charset="0"/>
                <a:cs typeface="Times" pitchFamily="18" charset="0"/>
              </a:rPr>
              <a:t>      manner</a:t>
            </a:r>
            <a:endParaRPr lang="en-US" sz="3200" dirty="0">
              <a:latin typeface="Times" pitchFamily="18" charset="0"/>
              <a:cs typeface="Times" pitchFamily="18" charset="0"/>
            </a:endParaRPr>
          </a:p>
          <a:p>
            <a:pPr eaLnBrk="1" hangingPunct="1">
              <a:buClr>
                <a:srgbClr val="339933"/>
              </a:buClr>
              <a:buFont typeface="Wingdings" pitchFamily="2" charset="2"/>
              <a:buChar char="Ø"/>
            </a:pPr>
            <a:r>
              <a:rPr lang="en-US" sz="3200" dirty="0" smtClean="0">
                <a:latin typeface="Times" pitchFamily="18" charset="0"/>
                <a:cs typeface="Times" pitchFamily="18" charset="0"/>
              </a:rPr>
              <a:t>  </a:t>
            </a:r>
            <a:r>
              <a:rPr lang="en-US" sz="3200" dirty="0">
                <a:latin typeface="Times" pitchFamily="18" charset="0"/>
                <a:cs typeface="Times" pitchFamily="18" charset="0"/>
              </a:rPr>
              <a:t>Choose a Recycler that will disassemble </a:t>
            </a:r>
          </a:p>
          <a:p>
            <a:pPr marL="568325" indent="-60325" eaLnBrk="1" hangingPunct="1">
              <a:buClr>
                <a:srgbClr val="339933"/>
              </a:buClr>
              <a:buNone/>
            </a:pPr>
            <a:r>
              <a:rPr lang="en-US" sz="3200" dirty="0" smtClean="0">
                <a:latin typeface="Times" pitchFamily="18" charset="0"/>
                <a:cs typeface="Times" pitchFamily="18" charset="0"/>
              </a:rPr>
              <a:t>property </a:t>
            </a:r>
            <a:r>
              <a:rPr lang="en-US" sz="3200" dirty="0">
                <a:latin typeface="Times" pitchFamily="18" charset="0"/>
                <a:cs typeface="Times" pitchFamily="18" charset="0"/>
              </a:rPr>
              <a:t>into raw </a:t>
            </a:r>
            <a:r>
              <a:rPr lang="en-US" sz="3200" dirty="0" smtClean="0">
                <a:latin typeface="Times" pitchFamily="18" charset="0"/>
                <a:cs typeface="Times" pitchFamily="18" charset="0"/>
              </a:rPr>
              <a:t>components – R2 or e-Stewards certified</a:t>
            </a:r>
            <a:endParaRPr lang="en-US" sz="3200" dirty="0">
              <a:latin typeface="Times" pitchFamily="18" charset="0"/>
              <a:cs typeface="Times" pitchFamily="18" charset="0"/>
            </a:endParaRPr>
          </a:p>
        </p:txBody>
      </p:sp>
      <p:pic>
        <p:nvPicPr>
          <p:cNvPr id="7" name="Picture 10" descr="electronic recycling 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9400" y="1093787"/>
            <a:ext cx="2438400" cy="241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021492-D8A9-4CEE-A327-F99EC7B60D36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screen shot of elibrary. www.gsaelibrary.gsa.gov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66800"/>
            <a:ext cx="91440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AutoShape 6"/>
          <p:cNvSpPr>
            <a:spLocks noChangeArrowheads="1"/>
          </p:cNvSpPr>
          <p:nvPr/>
        </p:nvSpPr>
        <p:spPr bwMode="auto">
          <a:xfrm rot="19623047">
            <a:off x="2213583" y="2450888"/>
            <a:ext cx="1066800" cy="609600"/>
          </a:xfrm>
          <a:prstGeom prst="leftArrow">
            <a:avLst>
              <a:gd name="adj1" fmla="val 50000"/>
              <a:gd name="adj2" fmla="val 43750"/>
            </a:avLst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1143000" y="3048000"/>
            <a:ext cx="990600" cy="46166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None/>
              <a:defRPr/>
            </a:pPr>
            <a:r>
              <a:rPr lang="en-US" b="1" i="1" u="sng" dirty="0">
                <a:solidFill>
                  <a:srgbClr val="013C88"/>
                </a:solidFill>
                <a:latin typeface="+mj-lt"/>
              </a:rPr>
              <a:t>899-5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609600" y="1290935"/>
            <a:ext cx="4267200" cy="46166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  <a:defRPr/>
            </a:pPr>
            <a:r>
              <a:rPr lang="en-US" b="1" i="1" u="sng" dirty="0">
                <a:solidFill>
                  <a:srgbClr val="013C88"/>
                </a:solidFill>
                <a:latin typeface="+mj-lt"/>
              </a:rPr>
              <a:t>www.gsaelibrary.gsa.gov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021492-D8A9-4CEE-A327-F99EC7B60D36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GSA Powerpoint template">
  <a:themeElements>
    <a:clrScheme name="GSA Powerpoint templat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imes New Roma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GSA Powerpoint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SA Powerpoint 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SA Powerpoint 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SA Powerpoint 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SA Powerpoint 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SA Powerpoint 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SA Powerpoint 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3081</TotalTime>
  <Words>527</Words>
  <Application>Microsoft Office PowerPoint</Application>
  <PresentationFormat>On-screen Show (4:3)</PresentationFormat>
  <Paragraphs>71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GSA Powerpoint template</vt:lpstr>
      <vt:lpstr>Abandonment &amp; Destruction FMR 102-36.305 - 330</vt:lpstr>
      <vt:lpstr>A&amp;D - Property that has no value….</vt:lpstr>
      <vt:lpstr>Abandonment/Destruction -  Criteria</vt:lpstr>
      <vt:lpstr>Who must approve the written determination to abandon/destroy?</vt:lpstr>
      <vt:lpstr>Public Notice for A/D</vt:lpstr>
      <vt:lpstr> In lieu of A/D:</vt:lpstr>
      <vt:lpstr>But remember…</vt:lpstr>
      <vt:lpstr>Electronic items…</vt:lpstr>
      <vt:lpstr>PowerPoint Presentation</vt:lpstr>
      <vt:lpstr>QUESTIONS</vt:lpstr>
    </vt:vector>
  </TitlesOfParts>
  <Company>GSA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Andy Black</dc:creator>
  <cp:lastModifiedBy>KrishnaQGoli</cp:lastModifiedBy>
  <cp:revision>155</cp:revision>
  <cp:lastPrinted>2000-10-09T13:28:30Z</cp:lastPrinted>
  <dcterms:created xsi:type="dcterms:W3CDTF">2000-04-20T12:10:32Z</dcterms:created>
  <dcterms:modified xsi:type="dcterms:W3CDTF">2016-03-22T17:55:59Z</dcterms:modified>
</cp:coreProperties>
</file>