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5" r:id="rId7"/>
    <p:sldId id="261" r:id="rId8"/>
    <p:sldId id="262" r:id="rId9"/>
    <p:sldId id="263" r:id="rId10"/>
    <p:sldId id="264" r:id="rId11"/>
    <p:sldId id="266" r:id="rId12"/>
    <p:sldId id="267" r:id="rId13"/>
  </p:sldIdLst>
  <p:sldSz cx="9144000" cy="5143500" type="screen16x9"/>
  <p:notesSz cx="6858000" cy="9144000"/>
  <p:embeddedFontLst>
    <p:embeddedFont>
      <p:font typeface="Amatic SC" panose="020B0604020202020204" charset="-79"/>
      <p:bold r:id="rId15"/>
    </p:embeddedFont>
    <p:embeddedFont>
      <p:font typeface="Trebuchet MS" panose="020B0603020202020204" pitchFamily="34" charset="0"/>
      <p:regular r:id="rId16"/>
      <p:bold r:id="rId17"/>
      <p:italic r:id="rId18"/>
      <p:boldItalic r:id="rId19"/>
    </p:embeddedFont>
    <p:embeddedFont>
      <p:font typeface="Verdana" panose="020B0604030504040204" pitchFamily="34" charset="0"/>
      <p:regular r:id="rId20"/>
      <p:bold r:id="rId21"/>
      <p:italic r:id="rId22"/>
      <p:boldItalic r:id="rId23"/>
    </p:embeddedFont>
    <p:embeddedFont>
      <p:font typeface="Source Code Pro" panose="020B0604020202020204" charset="0"/>
      <p:regular r:id="rId24"/>
      <p:bold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sanne Combs - QSC" initials="" lastIdx="2" clrIdx="0"/>
  <p:cmAuthor id="1" name="Corey Tilley - QSCB" initials="" lastIdx="4" clrIdx="1"/>
  <p:cmAuthor id="2" name="Christina Shaw - 3QSCA"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1" autoAdjust="0"/>
    <p:restoredTop sz="94660"/>
  </p:normalViewPr>
  <p:slideViewPr>
    <p:cSldViewPr>
      <p:cViewPr varScale="1">
        <p:scale>
          <a:sx n="147" d="100"/>
          <a:sy n="147" d="100"/>
        </p:scale>
        <p:origin x="-594"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presProps" Target="presProps.xml"/><Relationship Id="rId30"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8-03-22T18:36:10.706" idx="1">
    <p:pos x="6000" y="0"/>
    <p:text>Isn't IPAC just for Fed Gov; does this chart also include DOD process?  If so is the DOD interfund?  I think Karen mentioned they  had issues with reimbursements to DOD because it goes into a general fund and hard to get it to the actual reimbursed office so they have to work with DOD's financial office?  I could be wrong here.</p:text>
  </p:cm>
  <p:cm authorId="0" dt="2018-03-21T14:06:11.791" idx="2">
    <p:pos x="6000" y="100"/>
    <p:text>but if we are targeting DOD exchange sales, do we have enough information to ensure they get their money?  I thought Mike said that was one of the concerns in getting this type of business - timeliness in processing reimbursements for DOD side - again I could have misunderstood.</p:text>
  </p:cm>
  <p:cm authorId="1" dt="2018-03-21T14:16:12.298" idx="1">
    <p:pos x="6000" y="200"/>
    <p:text>hmm, I thought they were still reimbursed via IPAC, they just have additional financial codes which we explain in the previous slide.  +christina.shaw@gsa.gov, do you know the answer to this?</p:text>
  </p:cm>
  <p:cm authorId="1" dt="2018-03-21T14:21:07.585" idx="2">
    <p:pos x="6000" y="300"/>
    <p:text>I have in my notes: Not having the FSN will process through treasury, however, DFAS will reject the funds on their end.  So, I believe it is sent via IPAC, but DoD requires the FSN as well to be able to directly send the payment to the right branch (which would occur after our process)</p:text>
  </p:cm>
  <p:cm authorId="2" dt="2018-03-21T19:22:18.763" idx="1">
    <p:pos x="6000" y="400"/>
    <p:text>To be honest, I haven't the slightest clue. Finance is a mystery to me. I can ask around though.</p:text>
  </p:cm>
  <p:cm authorId="1" dt="2018-03-21T19:48:40.368" idx="3">
    <p:pos x="6000" y="500"/>
    <p:text>I should be meeting with Ryan either tomorrow or Friday, so I will clarify.  Thanks!</p:text>
  </p:cm>
  <p:cm authorId="1" dt="2018-03-22T18:36:10.706" idx="4">
    <p:pos x="6000" y="600"/>
    <p:text>Ryan confirmed that we do IPAC DoD.  The FSN helps DFAS further direct the payment to the right branch.</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717883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 name="Shape 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5" name="Shape 1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 name="Shape 15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Shape 6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 name="Shape 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Shape 6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 name="Shape 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Shape 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 name="Shape 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6" name="Shape 8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sp>
        <p:nvSpPr>
          <p:cNvPr id="10" name="Shape 10"/>
          <p:cNvSpPr/>
          <p:nvPr/>
        </p:nvSpPr>
        <p:spPr>
          <a:xfrm>
            <a:off x="0" y="0"/>
            <a:ext cx="9144000" cy="3429000"/>
          </a:xfrm>
          <a:prstGeom prst="rect">
            <a:avLst/>
          </a:prstGeom>
          <a:solidFill>
            <a:schemeClr val="l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Shape 11"/>
          <p:cNvSpPr txBox="1">
            <a:spLocks noGrp="1"/>
          </p:cNvSpPr>
          <p:nvPr>
            <p:ph type="ctrTitle"/>
          </p:nvPr>
        </p:nvSpPr>
        <p:spPr>
          <a:xfrm>
            <a:off x="311700" y="392150"/>
            <a:ext cx="8520600" cy="2690400"/>
          </a:xfrm>
          <a:prstGeom prst="rect">
            <a:avLst/>
          </a:prstGeom>
        </p:spPr>
        <p:txBody>
          <a:bodyPr spcFirstLastPara="1" wrap="square" lIns="91425" tIns="91425" rIns="91425" bIns="91425" anchor="ctr" anchorCtr="0"/>
          <a:lstStyle>
            <a:lvl1pPr lvl="0" algn="ctr">
              <a:spcBef>
                <a:spcPts val="0"/>
              </a:spcBef>
              <a:spcAft>
                <a:spcPts val="0"/>
              </a:spcAft>
              <a:buSzPts val="8000"/>
              <a:buNone/>
              <a:defRPr sz="8000"/>
            </a:lvl1pPr>
            <a:lvl2pPr lvl="1" algn="ctr">
              <a:spcBef>
                <a:spcPts val="0"/>
              </a:spcBef>
              <a:spcAft>
                <a:spcPts val="0"/>
              </a:spcAft>
              <a:buSzPts val="8000"/>
              <a:buNone/>
              <a:defRPr sz="8000"/>
            </a:lvl2pPr>
            <a:lvl3pPr lvl="2" algn="ctr">
              <a:spcBef>
                <a:spcPts val="0"/>
              </a:spcBef>
              <a:spcAft>
                <a:spcPts val="0"/>
              </a:spcAft>
              <a:buSzPts val="8000"/>
              <a:buNone/>
              <a:defRPr sz="8000"/>
            </a:lvl3pPr>
            <a:lvl4pPr lvl="3" algn="ctr">
              <a:spcBef>
                <a:spcPts val="0"/>
              </a:spcBef>
              <a:spcAft>
                <a:spcPts val="0"/>
              </a:spcAft>
              <a:buSzPts val="8000"/>
              <a:buNone/>
              <a:defRPr sz="8000"/>
            </a:lvl4pPr>
            <a:lvl5pPr lvl="4" algn="ctr">
              <a:spcBef>
                <a:spcPts val="0"/>
              </a:spcBef>
              <a:spcAft>
                <a:spcPts val="0"/>
              </a:spcAft>
              <a:buSzPts val="8000"/>
              <a:buNone/>
              <a:defRPr sz="8000"/>
            </a:lvl5pPr>
            <a:lvl6pPr lvl="5" algn="ctr">
              <a:spcBef>
                <a:spcPts val="0"/>
              </a:spcBef>
              <a:spcAft>
                <a:spcPts val="0"/>
              </a:spcAft>
              <a:buSzPts val="8000"/>
              <a:buNone/>
              <a:defRPr sz="8000"/>
            </a:lvl6pPr>
            <a:lvl7pPr lvl="6" algn="ctr">
              <a:spcBef>
                <a:spcPts val="0"/>
              </a:spcBef>
              <a:spcAft>
                <a:spcPts val="0"/>
              </a:spcAft>
              <a:buSzPts val="8000"/>
              <a:buNone/>
              <a:defRPr sz="8000"/>
            </a:lvl7pPr>
            <a:lvl8pPr lvl="7" algn="ctr">
              <a:spcBef>
                <a:spcPts val="0"/>
              </a:spcBef>
              <a:spcAft>
                <a:spcPts val="0"/>
              </a:spcAft>
              <a:buSzPts val="8000"/>
              <a:buNone/>
              <a:defRPr sz="8000"/>
            </a:lvl8pPr>
            <a:lvl9pPr lvl="8" algn="ctr">
              <a:spcBef>
                <a:spcPts val="0"/>
              </a:spcBef>
              <a:spcAft>
                <a:spcPts val="0"/>
              </a:spcAft>
              <a:buSzPts val="8000"/>
              <a:buNone/>
              <a:defRPr sz="8000"/>
            </a:lvl9pPr>
          </a:lstStyle>
          <a:p>
            <a:endParaRPr/>
          </a:p>
        </p:txBody>
      </p:sp>
      <p:sp>
        <p:nvSpPr>
          <p:cNvPr id="12" name="Shape 12"/>
          <p:cNvSpPr txBox="1">
            <a:spLocks noGrp="1"/>
          </p:cNvSpPr>
          <p:nvPr>
            <p:ph type="subTitle" idx="1"/>
          </p:nvPr>
        </p:nvSpPr>
        <p:spPr>
          <a:xfrm>
            <a:off x="311700" y="3890400"/>
            <a:ext cx="8520600" cy="706200"/>
          </a:xfrm>
          <a:prstGeom prst="rect">
            <a:avLst/>
          </a:prstGeom>
        </p:spPr>
        <p:txBody>
          <a:bodyPr spcFirstLastPara="1" wrap="square" lIns="91425" tIns="91425" rIns="91425" bIns="91425" anchor="ctr" anchorCtr="0"/>
          <a:lstStyle>
            <a:lvl1pPr lvl="0" algn="ctr">
              <a:lnSpc>
                <a:spcPct val="100000"/>
              </a:lnSpc>
              <a:spcBef>
                <a:spcPts val="0"/>
              </a:spcBef>
              <a:spcAft>
                <a:spcPts val="0"/>
              </a:spcAft>
              <a:buClr>
                <a:schemeClr val="accent1"/>
              </a:buClr>
              <a:buSzPts val="2100"/>
              <a:buNone/>
              <a:defRPr sz="2100" b="1">
                <a:solidFill>
                  <a:schemeClr val="accent1"/>
                </a:solidFill>
              </a:defRPr>
            </a:lvl1pPr>
            <a:lvl2pPr lvl="1" algn="ctr">
              <a:lnSpc>
                <a:spcPct val="100000"/>
              </a:lnSpc>
              <a:spcBef>
                <a:spcPts val="0"/>
              </a:spcBef>
              <a:spcAft>
                <a:spcPts val="0"/>
              </a:spcAft>
              <a:buClr>
                <a:schemeClr val="accent1"/>
              </a:buClr>
              <a:buSzPts val="2100"/>
              <a:buNone/>
              <a:defRPr sz="2100" b="1">
                <a:solidFill>
                  <a:schemeClr val="accent1"/>
                </a:solidFill>
              </a:defRPr>
            </a:lvl2pPr>
            <a:lvl3pPr lvl="2" algn="ctr">
              <a:lnSpc>
                <a:spcPct val="100000"/>
              </a:lnSpc>
              <a:spcBef>
                <a:spcPts val="0"/>
              </a:spcBef>
              <a:spcAft>
                <a:spcPts val="0"/>
              </a:spcAft>
              <a:buClr>
                <a:schemeClr val="accent1"/>
              </a:buClr>
              <a:buSzPts val="2100"/>
              <a:buNone/>
              <a:defRPr sz="2100" b="1">
                <a:solidFill>
                  <a:schemeClr val="accent1"/>
                </a:solidFill>
              </a:defRPr>
            </a:lvl3pPr>
            <a:lvl4pPr lvl="3" algn="ctr">
              <a:lnSpc>
                <a:spcPct val="100000"/>
              </a:lnSpc>
              <a:spcBef>
                <a:spcPts val="0"/>
              </a:spcBef>
              <a:spcAft>
                <a:spcPts val="0"/>
              </a:spcAft>
              <a:buClr>
                <a:schemeClr val="accent1"/>
              </a:buClr>
              <a:buSzPts val="2100"/>
              <a:buNone/>
              <a:defRPr sz="2100" b="1">
                <a:solidFill>
                  <a:schemeClr val="accent1"/>
                </a:solidFill>
              </a:defRPr>
            </a:lvl4pPr>
            <a:lvl5pPr lvl="4" algn="ctr">
              <a:lnSpc>
                <a:spcPct val="100000"/>
              </a:lnSpc>
              <a:spcBef>
                <a:spcPts val="0"/>
              </a:spcBef>
              <a:spcAft>
                <a:spcPts val="0"/>
              </a:spcAft>
              <a:buClr>
                <a:schemeClr val="accent1"/>
              </a:buClr>
              <a:buSzPts val="2100"/>
              <a:buNone/>
              <a:defRPr sz="2100" b="1">
                <a:solidFill>
                  <a:schemeClr val="accent1"/>
                </a:solidFill>
              </a:defRPr>
            </a:lvl5pPr>
            <a:lvl6pPr lvl="5" algn="ctr">
              <a:lnSpc>
                <a:spcPct val="100000"/>
              </a:lnSpc>
              <a:spcBef>
                <a:spcPts val="0"/>
              </a:spcBef>
              <a:spcAft>
                <a:spcPts val="0"/>
              </a:spcAft>
              <a:buClr>
                <a:schemeClr val="accent1"/>
              </a:buClr>
              <a:buSzPts val="2100"/>
              <a:buNone/>
              <a:defRPr sz="2100" b="1">
                <a:solidFill>
                  <a:schemeClr val="accent1"/>
                </a:solidFill>
              </a:defRPr>
            </a:lvl6pPr>
            <a:lvl7pPr lvl="6" algn="ctr">
              <a:lnSpc>
                <a:spcPct val="100000"/>
              </a:lnSpc>
              <a:spcBef>
                <a:spcPts val="0"/>
              </a:spcBef>
              <a:spcAft>
                <a:spcPts val="0"/>
              </a:spcAft>
              <a:buClr>
                <a:schemeClr val="accent1"/>
              </a:buClr>
              <a:buSzPts val="2100"/>
              <a:buNone/>
              <a:defRPr sz="2100" b="1">
                <a:solidFill>
                  <a:schemeClr val="accent1"/>
                </a:solidFill>
              </a:defRPr>
            </a:lvl7pPr>
            <a:lvl8pPr lvl="7" algn="ctr">
              <a:lnSpc>
                <a:spcPct val="100000"/>
              </a:lnSpc>
              <a:spcBef>
                <a:spcPts val="0"/>
              </a:spcBef>
              <a:spcAft>
                <a:spcPts val="0"/>
              </a:spcAft>
              <a:buClr>
                <a:schemeClr val="accent1"/>
              </a:buClr>
              <a:buSzPts val="2100"/>
              <a:buNone/>
              <a:defRPr sz="2100" b="1">
                <a:solidFill>
                  <a:schemeClr val="accent1"/>
                </a:solidFill>
              </a:defRPr>
            </a:lvl8pPr>
            <a:lvl9pPr lvl="8" algn="ctr">
              <a:lnSpc>
                <a:spcPct val="100000"/>
              </a:lnSpc>
              <a:spcBef>
                <a:spcPts val="0"/>
              </a:spcBef>
              <a:spcAft>
                <a:spcPts val="0"/>
              </a:spcAft>
              <a:buClr>
                <a:schemeClr val="accent1"/>
              </a:buClr>
              <a:buSzPts val="2100"/>
              <a:buNone/>
              <a:defRPr sz="2100" b="1">
                <a:solidFill>
                  <a:schemeClr val="accent1"/>
                </a:solidFill>
              </a:defRPr>
            </a:lvl9pPr>
          </a:lstStyle>
          <a:p>
            <a:endParaRPr/>
          </a:p>
        </p:txBody>
      </p:sp>
      <p:sp>
        <p:nvSpPr>
          <p:cNvPr id="13" name="Shape 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Shape 47"/>
          <p:cNvSpPr txBox="1">
            <a:spLocks noGrp="1"/>
          </p:cNvSpPr>
          <p:nvPr>
            <p:ph type="title" hasCustomPrompt="1"/>
          </p:nvPr>
        </p:nvSpPr>
        <p:spPr>
          <a:xfrm>
            <a:off x="311700" y="1240275"/>
            <a:ext cx="8520600" cy="1981800"/>
          </a:xfrm>
          <a:prstGeom prst="rect">
            <a:avLst/>
          </a:prstGeom>
        </p:spPr>
        <p:txBody>
          <a:bodyPr spcFirstLastPara="1" wrap="square" lIns="91425" tIns="91425" rIns="91425" bIns="91425" anchor="b" anchorCtr="0"/>
          <a:lstStyle>
            <a:lvl1pPr lvl="0" algn="ctr">
              <a:spcBef>
                <a:spcPts val="0"/>
              </a:spcBef>
              <a:spcAft>
                <a:spcPts val="0"/>
              </a:spcAft>
              <a:buClr>
                <a:schemeClr val="lt1"/>
              </a:buClr>
              <a:buSzPts val="12000"/>
              <a:buNone/>
              <a:defRPr sz="12000">
                <a:solidFill>
                  <a:schemeClr val="lt1"/>
                </a:solidFill>
                <a:highlight>
                  <a:schemeClr val="accent1"/>
                </a:highlight>
              </a:defRPr>
            </a:lvl1pPr>
            <a:lvl2pPr lvl="1" algn="ctr">
              <a:spcBef>
                <a:spcPts val="0"/>
              </a:spcBef>
              <a:spcAft>
                <a:spcPts val="0"/>
              </a:spcAft>
              <a:buClr>
                <a:schemeClr val="lt1"/>
              </a:buClr>
              <a:buSzPts val="12000"/>
              <a:buNone/>
              <a:defRPr sz="12000">
                <a:solidFill>
                  <a:schemeClr val="lt1"/>
                </a:solidFill>
                <a:highlight>
                  <a:schemeClr val="accent1"/>
                </a:highlight>
              </a:defRPr>
            </a:lvl2pPr>
            <a:lvl3pPr lvl="2" algn="ctr">
              <a:spcBef>
                <a:spcPts val="0"/>
              </a:spcBef>
              <a:spcAft>
                <a:spcPts val="0"/>
              </a:spcAft>
              <a:buClr>
                <a:schemeClr val="lt1"/>
              </a:buClr>
              <a:buSzPts val="12000"/>
              <a:buNone/>
              <a:defRPr sz="12000">
                <a:solidFill>
                  <a:schemeClr val="lt1"/>
                </a:solidFill>
                <a:highlight>
                  <a:schemeClr val="accent1"/>
                </a:highlight>
              </a:defRPr>
            </a:lvl3pPr>
            <a:lvl4pPr lvl="3" algn="ctr">
              <a:spcBef>
                <a:spcPts val="0"/>
              </a:spcBef>
              <a:spcAft>
                <a:spcPts val="0"/>
              </a:spcAft>
              <a:buClr>
                <a:schemeClr val="lt1"/>
              </a:buClr>
              <a:buSzPts val="12000"/>
              <a:buNone/>
              <a:defRPr sz="12000">
                <a:solidFill>
                  <a:schemeClr val="lt1"/>
                </a:solidFill>
                <a:highlight>
                  <a:schemeClr val="accent1"/>
                </a:highlight>
              </a:defRPr>
            </a:lvl4pPr>
            <a:lvl5pPr lvl="4" algn="ctr">
              <a:spcBef>
                <a:spcPts val="0"/>
              </a:spcBef>
              <a:spcAft>
                <a:spcPts val="0"/>
              </a:spcAft>
              <a:buClr>
                <a:schemeClr val="lt1"/>
              </a:buClr>
              <a:buSzPts val="12000"/>
              <a:buNone/>
              <a:defRPr sz="12000">
                <a:solidFill>
                  <a:schemeClr val="lt1"/>
                </a:solidFill>
                <a:highlight>
                  <a:schemeClr val="accent1"/>
                </a:highlight>
              </a:defRPr>
            </a:lvl5pPr>
            <a:lvl6pPr lvl="5" algn="ctr">
              <a:spcBef>
                <a:spcPts val="0"/>
              </a:spcBef>
              <a:spcAft>
                <a:spcPts val="0"/>
              </a:spcAft>
              <a:buClr>
                <a:schemeClr val="lt1"/>
              </a:buClr>
              <a:buSzPts val="12000"/>
              <a:buNone/>
              <a:defRPr sz="12000">
                <a:solidFill>
                  <a:schemeClr val="lt1"/>
                </a:solidFill>
                <a:highlight>
                  <a:schemeClr val="accent1"/>
                </a:highlight>
              </a:defRPr>
            </a:lvl6pPr>
            <a:lvl7pPr lvl="6" algn="ctr">
              <a:spcBef>
                <a:spcPts val="0"/>
              </a:spcBef>
              <a:spcAft>
                <a:spcPts val="0"/>
              </a:spcAft>
              <a:buClr>
                <a:schemeClr val="lt1"/>
              </a:buClr>
              <a:buSzPts val="12000"/>
              <a:buNone/>
              <a:defRPr sz="12000">
                <a:solidFill>
                  <a:schemeClr val="lt1"/>
                </a:solidFill>
                <a:highlight>
                  <a:schemeClr val="accent1"/>
                </a:highlight>
              </a:defRPr>
            </a:lvl7pPr>
            <a:lvl8pPr lvl="7" algn="ctr">
              <a:spcBef>
                <a:spcPts val="0"/>
              </a:spcBef>
              <a:spcAft>
                <a:spcPts val="0"/>
              </a:spcAft>
              <a:buClr>
                <a:schemeClr val="lt1"/>
              </a:buClr>
              <a:buSzPts val="12000"/>
              <a:buNone/>
              <a:defRPr sz="12000">
                <a:solidFill>
                  <a:schemeClr val="lt1"/>
                </a:solidFill>
                <a:highlight>
                  <a:schemeClr val="accent1"/>
                </a:highlight>
              </a:defRPr>
            </a:lvl8pPr>
            <a:lvl9pPr lvl="8" algn="ctr">
              <a:spcBef>
                <a:spcPts val="0"/>
              </a:spcBef>
              <a:spcAft>
                <a:spcPts val="0"/>
              </a:spcAft>
              <a:buClr>
                <a:schemeClr val="lt1"/>
              </a:buClr>
              <a:buSzPts val="12000"/>
              <a:buNone/>
              <a:defRPr sz="12000">
                <a:solidFill>
                  <a:schemeClr val="lt1"/>
                </a:solidFill>
                <a:highlight>
                  <a:schemeClr val="accent1"/>
                </a:highlight>
              </a:defRPr>
            </a:lvl9pPr>
          </a:lstStyle>
          <a:p>
            <a:r>
              <a:t>xx%</a:t>
            </a:r>
          </a:p>
        </p:txBody>
      </p:sp>
      <p:sp>
        <p:nvSpPr>
          <p:cNvPr id="48" name="Shape 48"/>
          <p:cNvSpPr txBox="1">
            <a:spLocks noGrp="1"/>
          </p:cNvSpPr>
          <p:nvPr>
            <p:ph type="body" idx="1"/>
          </p:nvPr>
        </p:nvSpPr>
        <p:spPr>
          <a:xfrm>
            <a:off x="311700" y="33046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Clr>
                <a:schemeClr val="accent1"/>
              </a:buClr>
              <a:buSzPts val="1800"/>
              <a:buChar char="●"/>
              <a:defRPr>
                <a:solidFill>
                  <a:schemeClr val="accent1"/>
                </a:solidFill>
                <a:highlight>
                  <a:schemeClr val="dk1"/>
                </a:highlight>
              </a:defRPr>
            </a:lvl1pPr>
            <a:lvl2pPr marL="914400" lvl="1" indent="-317500" algn="ctr">
              <a:spcBef>
                <a:spcPts val="1600"/>
              </a:spcBef>
              <a:spcAft>
                <a:spcPts val="0"/>
              </a:spcAft>
              <a:buClr>
                <a:schemeClr val="accent1"/>
              </a:buClr>
              <a:buSzPts val="1400"/>
              <a:buChar char="○"/>
              <a:defRPr>
                <a:solidFill>
                  <a:schemeClr val="accent1"/>
                </a:solidFill>
                <a:highlight>
                  <a:schemeClr val="dk1"/>
                </a:highlight>
              </a:defRPr>
            </a:lvl2pPr>
            <a:lvl3pPr marL="1371600" lvl="2" indent="-317500" algn="ctr">
              <a:spcBef>
                <a:spcPts val="1600"/>
              </a:spcBef>
              <a:spcAft>
                <a:spcPts val="0"/>
              </a:spcAft>
              <a:buClr>
                <a:schemeClr val="accent1"/>
              </a:buClr>
              <a:buSzPts val="1400"/>
              <a:buChar char="■"/>
              <a:defRPr>
                <a:solidFill>
                  <a:schemeClr val="accent1"/>
                </a:solidFill>
                <a:highlight>
                  <a:schemeClr val="dk1"/>
                </a:highlight>
              </a:defRPr>
            </a:lvl3pPr>
            <a:lvl4pPr marL="1828800" lvl="3" indent="-317500" algn="ctr">
              <a:spcBef>
                <a:spcPts val="1600"/>
              </a:spcBef>
              <a:spcAft>
                <a:spcPts val="0"/>
              </a:spcAft>
              <a:buClr>
                <a:schemeClr val="accent1"/>
              </a:buClr>
              <a:buSzPts val="1400"/>
              <a:buChar char="●"/>
              <a:defRPr>
                <a:solidFill>
                  <a:schemeClr val="accent1"/>
                </a:solidFill>
                <a:highlight>
                  <a:schemeClr val="dk1"/>
                </a:highlight>
              </a:defRPr>
            </a:lvl4pPr>
            <a:lvl5pPr marL="2286000" lvl="4" indent="-317500" algn="ctr">
              <a:spcBef>
                <a:spcPts val="1600"/>
              </a:spcBef>
              <a:spcAft>
                <a:spcPts val="0"/>
              </a:spcAft>
              <a:buClr>
                <a:schemeClr val="accent1"/>
              </a:buClr>
              <a:buSzPts val="1400"/>
              <a:buChar char="○"/>
              <a:defRPr>
                <a:solidFill>
                  <a:schemeClr val="accent1"/>
                </a:solidFill>
                <a:highlight>
                  <a:schemeClr val="dk1"/>
                </a:highlight>
              </a:defRPr>
            </a:lvl5pPr>
            <a:lvl6pPr marL="2743200" lvl="5" indent="-317500" algn="ctr">
              <a:spcBef>
                <a:spcPts val="1600"/>
              </a:spcBef>
              <a:spcAft>
                <a:spcPts val="0"/>
              </a:spcAft>
              <a:buClr>
                <a:schemeClr val="accent1"/>
              </a:buClr>
              <a:buSzPts val="1400"/>
              <a:buChar char="■"/>
              <a:defRPr>
                <a:solidFill>
                  <a:schemeClr val="accent1"/>
                </a:solidFill>
                <a:highlight>
                  <a:schemeClr val="dk1"/>
                </a:highlight>
              </a:defRPr>
            </a:lvl6pPr>
            <a:lvl7pPr marL="3200400" lvl="6" indent="-317500" algn="ctr">
              <a:spcBef>
                <a:spcPts val="1600"/>
              </a:spcBef>
              <a:spcAft>
                <a:spcPts val="0"/>
              </a:spcAft>
              <a:buClr>
                <a:schemeClr val="accent1"/>
              </a:buClr>
              <a:buSzPts val="1400"/>
              <a:buChar char="●"/>
              <a:defRPr>
                <a:solidFill>
                  <a:schemeClr val="accent1"/>
                </a:solidFill>
                <a:highlight>
                  <a:schemeClr val="dk1"/>
                </a:highlight>
              </a:defRPr>
            </a:lvl7pPr>
            <a:lvl8pPr marL="3657600" lvl="7" indent="-317500" algn="ctr">
              <a:spcBef>
                <a:spcPts val="1600"/>
              </a:spcBef>
              <a:spcAft>
                <a:spcPts val="0"/>
              </a:spcAft>
              <a:buClr>
                <a:schemeClr val="accent1"/>
              </a:buClr>
              <a:buSzPts val="1400"/>
              <a:buChar char="○"/>
              <a:defRPr>
                <a:solidFill>
                  <a:schemeClr val="accent1"/>
                </a:solidFill>
                <a:highlight>
                  <a:schemeClr val="dk1"/>
                </a:highlight>
              </a:defRPr>
            </a:lvl8pPr>
            <a:lvl9pPr marL="4114800" lvl="8" indent="-317500" algn="ctr">
              <a:spcBef>
                <a:spcPts val="1600"/>
              </a:spcBef>
              <a:spcAft>
                <a:spcPts val="1600"/>
              </a:spcAft>
              <a:buClr>
                <a:schemeClr val="accent1"/>
              </a:buClr>
              <a:buSzPts val="1400"/>
              <a:buChar char="■"/>
              <a:defRPr>
                <a:solidFill>
                  <a:schemeClr val="accent1"/>
                </a:solidFill>
                <a:highlight>
                  <a:schemeClr val="dk1"/>
                </a:highlight>
              </a:defRPr>
            </a:lvl9pPr>
          </a:lstStyle>
          <a:p>
            <a:endParaRPr/>
          </a:p>
        </p:txBody>
      </p:sp>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Shape 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4"/>
        <p:cNvGrpSpPr/>
        <p:nvPr/>
      </p:nvGrpSpPr>
      <p:grpSpPr>
        <a:xfrm>
          <a:off x="0" y="0"/>
          <a:ext cx="0" cy="0"/>
          <a:chOff x="0" y="0"/>
          <a:chExt cx="0" cy="0"/>
        </a:xfrm>
      </p:grpSpPr>
      <p:sp>
        <p:nvSpPr>
          <p:cNvPr id="15" name="Shape 15"/>
          <p:cNvSpPr txBox="1">
            <a:spLocks noGrp="1"/>
          </p:cNvSpPr>
          <p:nvPr>
            <p:ph type="title"/>
          </p:nvPr>
        </p:nvSpPr>
        <p:spPr>
          <a:xfrm>
            <a:off x="2802750" y="802500"/>
            <a:ext cx="3538500" cy="3538500"/>
          </a:xfrm>
          <a:prstGeom prst="rect">
            <a:avLst/>
          </a:prstGeom>
          <a:solidFill>
            <a:srgbClr val="FFFFFF"/>
          </a:solidFill>
        </p:spPr>
        <p:txBody>
          <a:bodyPr spcFirstLastPara="1" wrap="square" lIns="91425" tIns="91425" rIns="91425" bIns="91425" anchor="ctr" anchorCtr="0"/>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6" name="Shape 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19" name="Shape 19"/>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0" name="Shape 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3" name="Shape 23"/>
          <p:cNvSpPr txBox="1">
            <a:spLocks noGrp="1"/>
          </p:cNvSpPr>
          <p:nvPr>
            <p:ph type="body" idx="1"/>
          </p:nvPr>
        </p:nvSpPr>
        <p:spPr>
          <a:xfrm>
            <a:off x="311700" y="1228675"/>
            <a:ext cx="3999900" cy="33402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body" idx="2"/>
          </p:nvPr>
        </p:nvSpPr>
        <p:spPr>
          <a:xfrm>
            <a:off x="4832400" y="1228675"/>
            <a:ext cx="3999900" cy="33402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5" name="Shape 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Shape 27"/>
          <p:cNvSpPr txBox="1">
            <a:spLocks noGrp="1"/>
          </p:cNvSpPr>
          <p:nvPr>
            <p:ph type="title"/>
          </p:nvPr>
        </p:nvSpPr>
        <p:spPr>
          <a:xfrm>
            <a:off x="304800" y="309350"/>
            <a:ext cx="8537700" cy="748200"/>
          </a:xfrm>
          <a:prstGeom prst="rect">
            <a:avLst/>
          </a:prstGeom>
        </p:spPr>
        <p:txBody>
          <a:bodyPr spcFirstLastPara="1" wrap="square" lIns="91425" tIns="91425" rIns="91425" bIns="91425" anchor="t" anchorCtr="0"/>
          <a:lstStyle>
            <a:lvl1pPr lvl="0">
              <a:spcBef>
                <a:spcPts val="0"/>
              </a:spcBef>
              <a:spcAft>
                <a:spcPts val="0"/>
              </a:spcAft>
              <a:buSzPts val="4000"/>
              <a:buNone/>
              <a:defRPr sz="4000"/>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endParaRPr/>
          </a:p>
        </p:txBody>
      </p:sp>
      <p:sp>
        <p:nvSpPr>
          <p:cNvPr id="28" name="Shape 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3000"/>
              <a:buNone/>
              <a:defRPr sz="3000">
                <a:highlight>
                  <a:schemeClr val="dk1"/>
                </a:highlight>
              </a:defRPr>
            </a:lvl1pPr>
            <a:lvl2pPr lvl="1">
              <a:spcBef>
                <a:spcPts val="0"/>
              </a:spcBef>
              <a:spcAft>
                <a:spcPts val="0"/>
              </a:spcAft>
              <a:buSzPts val="3000"/>
              <a:buNone/>
              <a:defRPr sz="3000">
                <a:highlight>
                  <a:schemeClr val="dk1"/>
                </a:highlight>
              </a:defRPr>
            </a:lvl2pPr>
            <a:lvl3pPr lvl="2">
              <a:spcBef>
                <a:spcPts val="0"/>
              </a:spcBef>
              <a:spcAft>
                <a:spcPts val="0"/>
              </a:spcAft>
              <a:buSzPts val="3000"/>
              <a:buNone/>
              <a:defRPr sz="3000">
                <a:highlight>
                  <a:schemeClr val="dk1"/>
                </a:highlight>
              </a:defRPr>
            </a:lvl3pPr>
            <a:lvl4pPr lvl="3">
              <a:spcBef>
                <a:spcPts val="0"/>
              </a:spcBef>
              <a:spcAft>
                <a:spcPts val="0"/>
              </a:spcAft>
              <a:buSzPts val="3000"/>
              <a:buNone/>
              <a:defRPr sz="3000">
                <a:highlight>
                  <a:schemeClr val="dk1"/>
                </a:highlight>
              </a:defRPr>
            </a:lvl4pPr>
            <a:lvl5pPr lvl="4">
              <a:spcBef>
                <a:spcPts val="0"/>
              </a:spcBef>
              <a:spcAft>
                <a:spcPts val="0"/>
              </a:spcAft>
              <a:buSzPts val="3000"/>
              <a:buNone/>
              <a:defRPr sz="3000">
                <a:highlight>
                  <a:schemeClr val="dk1"/>
                </a:highlight>
              </a:defRPr>
            </a:lvl5pPr>
            <a:lvl6pPr lvl="5">
              <a:spcBef>
                <a:spcPts val="0"/>
              </a:spcBef>
              <a:spcAft>
                <a:spcPts val="0"/>
              </a:spcAft>
              <a:buSzPts val="3000"/>
              <a:buNone/>
              <a:defRPr sz="3000">
                <a:highlight>
                  <a:schemeClr val="dk1"/>
                </a:highlight>
              </a:defRPr>
            </a:lvl6pPr>
            <a:lvl7pPr lvl="6">
              <a:spcBef>
                <a:spcPts val="0"/>
              </a:spcBef>
              <a:spcAft>
                <a:spcPts val="0"/>
              </a:spcAft>
              <a:buSzPts val="3000"/>
              <a:buNone/>
              <a:defRPr sz="3000">
                <a:highlight>
                  <a:schemeClr val="dk1"/>
                </a:highlight>
              </a:defRPr>
            </a:lvl7pPr>
            <a:lvl8pPr lvl="7">
              <a:spcBef>
                <a:spcPts val="0"/>
              </a:spcBef>
              <a:spcAft>
                <a:spcPts val="0"/>
              </a:spcAft>
              <a:buSzPts val="3000"/>
              <a:buNone/>
              <a:defRPr sz="3000">
                <a:highlight>
                  <a:schemeClr val="dk1"/>
                </a:highlight>
              </a:defRPr>
            </a:lvl8pPr>
            <a:lvl9pPr lvl="8">
              <a:spcBef>
                <a:spcPts val="0"/>
              </a:spcBef>
              <a:spcAft>
                <a:spcPts val="0"/>
              </a:spcAft>
              <a:buSzPts val="3000"/>
              <a:buNone/>
              <a:defRPr sz="3000">
                <a:highlight>
                  <a:schemeClr val="dk1"/>
                </a:highlight>
              </a:defRPr>
            </a:lvl9pPr>
          </a:lstStyle>
          <a:p>
            <a:endParaRPr/>
          </a:p>
        </p:txBody>
      </p:sp>
      <p:sp>
        <p:nvSpPr>
          <p:cNvPr id="31" name="Shape 3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2" name="Shape 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6000"/>
              <a:buNone/>
              <a:defRPr sz="6000">
                <a:solidFill>
                  <a:schemeClr val="lt1"/>
                </a:solidFill>
              </a:defRPr>
            </a:lvl1pPr>
            <a:lvl2pPr lvl="1">
              <a:spcBef>
                <a:spcPts val="0"/>
              </a:spcBef>
              <a:spcAft>
                <a:spcPts val="0"/>
              </a:spcAft>
              <a:buClr>
                <a:schemeClr val="lt1"/>
              </a:buClr>
              <a:buSzPts val="6000"/>
              <a:buNone/>
              <a:defRPr sz="6000">
                <a:solidFill>
                  <a:schemeClr val="lt1"/>
                </a:solidFill>
              </a:defRPr>
            </a:lvl2pPr>
            <a:lvl3pPr lvl="2">
              <a:spcBef>
                <a:spcPts val="0"/>
              </a:spcBef>
              <a:spcAft>
                <a:spcPts val="0"/>
              </a:spcAft>
              <a:buClr>
                <a:schemeClr val="lt1"/>
              </a:buClr>
              <a:buSzPts val="6000"/>
              <a:buNone/>
              <a:defRPr sz="6000">
                <a:solidFill>
                  <a:schemeClr val="lt1"/>
                </a:solidFill>
              </a:defRPr>
            </a:lvl3pPr>
            <a:lvl4pPr lvl="3">
              <a:spcBef>
                <a:spcPts val="0"/>
              </a:spcBef>
              <a:spcAft>
                <a:spcPts val="0"/>
              </a:spcAft>
              <a:buClr>
                <a:schemeClr val="lt1"/>
              </a:buClr>
              <a:buSzPts val="6000"/>
              <a:buNone/>
              <a:defRPr sz="6000">
                <a:solidFill>
                  <a:schemeClr val="lt1"/>
                </a:solidFill>
              </a:defRPr>
            </a:lvl4pPr>
            <a:lvl5pPr lvl="4">
              <a:spcBef>
                <a:spcPts val="0"/>
              </a:spcBef>
              <a:spcAft>
                <a:spcPts val="0"/>
              </a:spcAft>
              <a:buClr>
                <a:schemeClr val="lt1"/>
              </a:buClr>
              <a:buSzPts val="6000"/>
              <a:buNone/>
              <a:defRPr sz="6000">
                <a:solidFill>
                  <a:schemeClr val="lt1"/>
                </a:solidFill>
              </a:defRPr>
            </a:lvl5pPr>
            <a:lvl6pPr lvl="5">
              <a:spcBef>
                <a:spcPts val="0"/>
              </a:spcBef>
              <a:spcAft>
                <a:spcPts val="0"/>
              </a:spcAft>
              <a:buClr>
                <a:schemeClr val="lt1"/>
              </a:buClr>
              <a:buSzPts val="6000"/>
              <a:buNone/>
              <a:defRPr sz="6000">
                <a:solidFill>
                  <a:schemeClr val="lt1"/>
                </a:solidFill>
              </a:defRPr>
            </a:lvl6pPr>
            <a:lvl7pPr lvl="6">
              <a:spcBef>
                <a:spcPts val="0"/>
              </a:spcBef>
              <a:spcAft>
                <a:spcPts val="0"/>
              </a:spcAft>
              <a:buClr>
                <a:schemeClr val="lt1"/>
              </a:buClr>
              <a:buSzPts val="6000"/>
              <a:buNone/>
              <a:defRPr sz="6000">
                <a:solidFill>
                  <a:schemeClr val="lt1"/>
                </a:solidFill>
              </a:defRPr>
            </a:lvl7pPr>
            <a:lvl8pPr lvl="7">
              <a:spcBef>
                <a:spcPts val="0"/>
              </a:spcBef>
              <a:spcAft>
                <a:spcPts val="0"/>
              </a:spcAft>
              <a:buClr>
                <a:schemeClr val="lt1"/>
              </a:buClr>
              <a:buSzPts val="6000"/>
              <a:buNone/>
              <a:defRPr sz="6000">
                <a:solidFill>
                  <a:schemeClr val="lt1"/>
                </a:solidFill>
              </a:defRPr>
            </a:lvl8pPr>
            <a:lvl9pPr lvl="8">
              <a:spcBef>
                <a:spcPts val="0"/>
              </a:spcBef>
              <a:spcAft>
                <a:spcPts val="0"/>
              </a:spcAft>
              <a:buClr>
                <a:schemeClr val="lt1"/>
              </a:buClr>
              <a:buSzPts val="6000"/>
              <a:buNone/>
              <a:defRPr sz="6000">
                <a:solidFill>
                  <a:schemeClr val="lt1"/>
                </a:solidFill>
              </a:defRPr>
            </a:lvl9pPr>
          </a:lstStyle>
          <a:p>
            <a:endParaRPr/>
          </a:p>
        </p:txBody>
      </p:sp>
      <p:sp>
        <p:nvSpPr>
          <p:cNvPr id="35" name="Shape 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
        <p:cNvGrpSpPr/>
        <p:nvPr/>
      </p:nvGrpSpPr>
      <p:grpSpPr>
        <a:xfrm>
          <a:off x="0" y="0"/>
          <a:ext cx="0" cy="0"/>
          <a:chOff x="0" y="0"/>
          <a:chExt cx="0" cy="0"/>
        </a:xfrm>
      </p:grpSpPr>
      <p:sp>
        <p:nvSpPr>
          <p:cNvPr id="37" name="Shape 37"/>
          <p:cNvSpPr/>
          <p:nvPr/>
        </p:nvSpPr>
        <p:spPr>
          <a:xfrm>
            <a:off x="4572000" y="-2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cxnSp>
        <p:nvCxnSpPr>
          <p:cNvPr id="38" name="Shape 38"/>
          <p:cNvCxnSpPr/>
          <p:nvPr/>
        </p:nvCxnSpPr>
        <p:spPr>
          <a:xfrm>
            <a:off x="5029675" y="4495500"/>
            <a:ext cx="468300" cy="0"/>
          </a:xfrm>
          <a:prstGeom prst="straightConnector1">
            <a:avLst/>
          </a:prstGeom>
          <a:noFill/>
          <a:ln w="28575" cap="flat" cmpd="sng">
            <a:solidFill>
              <a:schemeClr val="lt1"/>
            </a:solidFill>
            <a:prstDash val="solid"/>
            <a:round/>
            <a:headEnd type="none" w="sm" len="sm"/>
            <a:tailEnd type="none" w="sm" len="sm"/>
          </a:ln>
        </p:spPr>
      </p:cxnSp>
      <p:sp>
        <p:nvSpPr>
          <p:cNvPr id="39" name="Shape 39"/>
          <p:cNvSpPr txBox="1">
            <a:spLocks noGrp="1"/>
          </p:cNvSpPr>
          <p:nvPr>
            <p:ph type="title"/>
          </p:nvPr>
        </p:nvSpPr>
        <p:spPr>
          <a:xfrm>
            <a:off x="265500" y="1081400"/>
            <a:ext cx="4045200" cy="1710300"/>
          </a:xfrm>
          <a:prstGeom prst="rect">
            <a:avLst/>
          </a:prstGeom>
        </p:spPr>
        <p:txBody>
          <a:bodyPr spcFirstLastPara="1" wrap="square" lIns="91425" tIns="91425" rIns="91425" bIns="91425" anchor="b" anchorCtr="0"/>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a:p>
        </p:txBody>
      </p:sp>
      <p:sp>
        <p:nvSpPr>
          <p:cNvPr id="40" name="Shape 40"/>
          <p:cNvSpPr txBox="1">
            <a:spLocks noGrp="1"/>
          </p:cNvSpPr>
          <p:nvPr>
            <p:ph type="subTitle" idx="1"/>
          </p:nvPr>
        </p:nvSpPr>
        <p:spPr>
          <a:xfrm>
            <a:off x="265500" y="2845223"/>
            <a:ext cx="4045200" cy="13455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41" name="Shape 41"/>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accent1"/>
              </a:buClr>
              <a:buSzPts val="1800"/>
              <a:buChar char="●"/>
              <a:defRPr>
                <a:solidFill>
                  <a:schemeClr val="accent1"/>
                </a:solidFill>
                <a:highlight>
                  <a:schemeClr val="lt1"/>
                </a:highlight>
              </a:defRPr>
            </a:lvl1pPr>
            <a:lvl2pPr marL="914400" lvl="1" indent="-317500">
              <a:spcBef>
                <a:spcPts val="1600"/>
              </a:spcBef>
              <a:spcAft>
                <a:spcPts val="0"/>
              </a:spcAft>
              <a:buClr>
                <a:schemeClr val="accent1"/>
              </a:buClr>
              <a:buSzPts val="1400"/>
              <a:buChar char="○"/>
              <a:defRPr>
                <a:solidFill>
                  <a:schemeClr val="accent1"/>
                </a:solidFill>
                <a:highlight>
                  <a:schemeClr val="lt1"/>
                </a:highlight>
              </a:defRPr>
            </a:lvl2pPr>
            <a:lvl3pPr marL="1371600" lvl="2" indent="-317500">
              <a:spcBef>
                <a:spcPts val="1600"/>
              </a:spcBef>
              <a:spcAft>
                <a:spcPts val="0"/>
              </a:spcAft>
              <a:buClr>
                <a:schemeClr val="accent1"/>
              </a:buClr>
              <a:buSzPts val="1400"/>
              <a:buChar char="■"/>
              <a:defRPr>
                <a:solidFill>
                  <a:schemeClr val="accent1"/>
                </a:solidFill>
                <a:highlight>
                  <a:schemeClr val="lt1"/>
                </a:highlight>
              </a:defRPr>
            </a:lvl3pPr>
            <a:lvl4pPr marL="1828800" lvl="3" indent="-317500">
              <a:spcBef>
                <a:spcPts val="1600"/>
              </a:spcBef>
              <a:spcAft>
                <a:spcPts val="0"/>
              </a:spcAft>
              <a:buClr>
                <a:schemeClr val="accent1"/>
              </a:buClr>
              <a:buSzPts val="1400"/>
              <a:buChar char="●"/>
              <a:defRPr>
                <a:solidFill>
                  <a:schemeClr val="accent1"/>
                </a:solidFill>
                <a:highlight>
                  <a:schemeClr val="lt1"/>
                </a:highlight>
              </a:defRPr>
            </a:lvl4pPr>
            <a:lvl5pPr marL="2286000" lvl="4" indent="-317500">
              <a:spcBef>
                <a:spcPts val="1600"/>
              </a:spcBef>
              <a:spcAft>
                <a:spcPts val="0"/>
              </a:spcAft>
              <a:buClr>
                <a:schemeClr val="accent1"/>
              </a:buClr>
              <a:buSzPts val="1400"/>
              <a:buChar char="○"/>
              <a:defRPr>
                <a:solidFill>
                  <a:schemeClr val="accent1"/>
                </a:solidFill>
                <a:highlight>
                  <a:schemeClr val="lt1"/>
                </a:highlight>
              </a:defRPr>
            </a:lvl5pPr>
            <a:lvl6pPr marL="2743200" lvl="5" indent="-317500">
              <a:spcBef>
                <a:spcPts val="1600"/>
              </a:spcBef>
              <a:spcAft>
                <a:spcPts val="0"/>
              </a:spcAft>
              <a:buClr>
                <a:schemeClr val="accent1"/>
              </a:buClr>
              <a:buSzPts val="1400"/>
              <a:buChar char="■"/>
              <a:defRPr>
                <a:solidFill>
                  <a:schemeClr val="accent1"/>
                </a:solidFill>
                <a:highlight>
                  <a:schemeClr val="lt1"/>
                </a:highlight>
              </a:defRPr>
            </a:lvl6pPr>
            <a:lvl7pPr marL="3200400" lvl="6" indent="-317500">
              <a:spcBef>
                <a:spcPts val="1600"/>
              </a:spcBef>
              <a:spcAft>
                <a:spcPts val="0"/>
              </a:spcAft>
              <a:buClr>
                <a:schemeClr val="accent1"/>
              </a:buClr>
              <a:buSzPts val="1400"/>
              <a:buChar char="●"/>
              <a:defRPr>
                <a:solidFill>
                  <a:schemeClr val="accent1"/>
                </a:solidFill>
                <a:highlight>
                  <a:schemeClr val="lt1"/>
                </a:highlight>
              </a:defRPr>
            </a:lvl7pPr>
            <a:lvl8pPr marL="3657600" lvl="7" indent="-317500">
              <a:spcBef>
                <a:spcPts val="1600"/>
              </a:spcBef>
              <a:spcAft>
                <a:spcPts val="0"/>
              </a:spcAft>
              <a:buClr>
                <a:schemeClr val="accent1"/>
              </a:buClr>
              <a:buSzPts val="1400"/>
              <a:buChar char="○"/>
              <a:defRPr>
                <a:solidFill>
                  <a:schemeClr val="accent1"/>
                </a:solidFill>
                <a:highlight>
                  <a:schemeClr val="lt1"/>
                </a:highlight>
              </a:defRPr>
            </a:lvl8pPr>
            <a:lvl9pPr marL="4114800" lvl="8" indent="-317500">
              <a:spcBef>
                <a:spcPts val="1600"/>
              </a:spcBef>
              <a:spcAft>
                <a:spcPts val="1600"/>
              </a:spcAft>
              <a:buClr>
                <a:schemeClr val="accent1"/>
              </a:buClr>
              <a:buSzPts val="1400"/>
              <a:buChar char="■"/>
              <a:defRPr>
                <a:solidFill>
                  <a:schemeClr val="accent1"/>
                </a:solidFill>
                <a:highlight>
                  <a:schemeClr val="lt1"/>
                </a:highlight>
              </a:defRPr>
            </a:lvl9pPr>
          </a:lstStyle>
          <a:p>
            <a:endParaRPr/>
          </a:p>
        </p:txBody>
      </p:sp>
      <p:sp>
        <p:nvSpPr>
          <p:cNvPr id="42" name="Shape 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Shape 44"/>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Clr>
                <a:schemeClr val="accent1"/>
              </a:buClr>
              <a:buSzPts val="2400"/>
              <a:buFont typeface="Amatic SC"/>
              <a:buNone/>
              <a:defRPr sz="2400" b="1">
                <a:solidFill>
                  <a:schemeClr val="accent1"/>
                </a:solidFill>
                <a:latin typeface="Amatic SC"/>
                <a:ea typeface="Amatic SC"/>
                <a:cs typeface="Amatic SC"/>
                <a:sym typeface="Amatic SC"/>
              </a:defRPr>
            </a:lvl1pPr>
          </a:lstStyle>
          <a:p>
            <a:endParaRPr/>
          </a:p>
        </p:txBody>
      </p:sp>
      <p:sp>
        <p:nvSpPr>
          <p:cNvPr id="45" name="Shape 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beach-day">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292850"/>
            <a:ext cx="8520600" cy="8010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1pPr>
            <a:lvl2pPr lvl="1">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2pPr>
            <a:lvl3pPr lvl="2">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3pPr>
            <a:lvl4pPr lvl="3">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4pPr>
            <a:lvl5pPr lvl="4">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5pPr>
            <a:lvl6pPr lvl="5">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6pPr>
            <a:lvl7pPr lvl="6">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7pPr>
            <a:lvl8pPr lvl="7">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8pPr>
            <a:lvl9pPr lvl="8">
              <a:spcBef>
                <a:spcPts val="0"/>
              </a:spcBef>
              <a:spcAft>
                <a:spcPts val="0"/>
              </a:spcAft>
              <a:buClr>
                <a:schemeClr val="accent1"/>
              </a:buClr>
              <a:buSzPts val="4200"/>
              <a:buFont typeface="Amatic SC"/>
              <a:buNone/>
              <a:defRPr sz="4200" b="1">
                <a:solidFill>
                  <a:schemeClr val="accent1"/>
                </a:solidFill>
                <a:latin typeface="Amatic SC"/>
                <a:ea typeface="Amatic SC"/>
                <a:cs typeface="Amatic SC"/>
                <a:sym typeface="Amatic SC"/>
              </a:defRPr>
            </a:lvl9pPr>
          </a:lstStyle>
          <a:p>
            <a:endParaRPr/>
          </a:p>
        </p:txBody>
      </p:sp>
      <p:sp>
        <p:nvSpPr>
          <p:cNvPr id="7" name="Shape 7"/>
          <p:cNvSpPr txBox="1">
            <a:spLocks noGrp="1"/>
          </p:cNvSpPr>
          <p:nvPr>
            <p:ph type="body" idx="1"/>
          </p:nvPr>
        </p:nvSpPr>
        <p:spPr>
          <a:xfrm>
            <a:off x="311700" y="1228675"/>
            <a:ext cx="8520600" cy="33402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Source Code Pro"/>
              <a:buChar char="●"/>
              <a:defRPr sz="1800">
                <a:solidFill>
                  <a:schemeClr val="dk2"/>
                </a:solidFill>
                <a:latin typeface="Source Code Pro"/>
                <a:ea typeface="Source Code Pro"/>
                <a:cs typeface="Source Code Pro"/>
                <a:sym typeface="Source Code Pro"/>
              </a:defRPr>
            </a:lvl1pPr>
            <a:lvl2pPr marL="914400" lvl="1"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2pPr>
            <a:lvl3pPr marL="1371600" lvl="2"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3pPr>
            <a:lvl4pPr marL="1828800" lvl="3"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4pPr>
            <a:lvl5pPr marL="2286000" lvl="4"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5pPr>
            <a:lvl6pPr marL="2743200" lvl="5"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6pPr>
            <a:lvl7pPr marL="3200400" lvl="6"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7pPr>
            <a:lvl8pPr marL="3657600" lvl="7" indent="-317500">
              <a:lnSpc>
                <a:spcPct val="115000"/>
              </a:lnSpc>
              <a:spcBef>
                <a:spcPts val="1600"/>
              </a:spcBef>
              <a:spcAft>
                <a:spcPts val="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8pPr>
            <a:lvl9pPr marL="4114800" lvl="8" indent="-317500">
              <a:lnSpc>
                <a:spcPct val="115000"/>
              </a:lnSpc>
              <a:spcBef>
                <a:spcPts val="1600"/>
              </a:spcBef>
              <a:spcAft>
                <a:spcPts val="1600"/>
              </a:spcAft>
              <a:buClr>
                <a:schemeClr val="dk2"/>
              </a:buClr>
              <a:buSzPts val="1400"/>
              <a:buFont typeface="Source Code Pro"/>
              <a:buChar char="■"/>
              <a:defRPr>
                <a:solidFill>
                  <a:schemeClr val="dk2"/>
                </a:solidFill>
                <a:latin typeface="Source Code Pro"/>
                <a:ea typeface="Source Code Pro"/>
                <a:cs typeface="Source Code Pro"/>
                <a:sym typeface="Source Code Pro"/>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accent1"/>
                </a:solidFill>
                <a:latin typeface="Source Code Pro"/>
                <a:ea typeface="Source Code Pro"/>
                <a:cs typeface="Source Code Pro"/>
                <a:sym typeface="Source Code Pro"/>
              </a:defRPr>
            </a:lvl1pPr>
            <a:lvl2pPr lvl="1" algn="r">
              <a:buNone/>
              <a:defRPr sz="1000">
                <a:solidFill>
                  <a:schemeClr val="accent1"/>
                </a:solidFill>
                <a:latin typeface="Source Code Pro"/>
                <a:ea typeface="Source Code Pro"/>
                <a:cs typeface="Source Code Pro"/>
                <a:sym typeface="Source Code Pro"/>
              </a:defRPr>
            </a:lvl2pPr>
            <a:lvl3pPr lvl="2" algn="r">
              <a:buNone/>
              <a:defRPr sz="1000">
                <a:solidFill>
                  <a:schemeClr val="accent1"/>
                </a:solidFill>
                <a:latin typeface="Source Code Pro"/>
                <a:ea typeface="Source Code Pro"/>
                <a:cs typeface="Source Code Pro"/>
                <a:sym typeface="Source Code Pro"/>
              </a:defRPr>
            </a:lvl3pPr>
            <a:lvl4pPr lvl="3" algn="r">
              <a:buNone/>
              <a:defRPr sz="1000">
                <a:solidFill>
                  <a:schemeClr val="accent1"/>
                </a:solidFill>
                <a:latin typeface="Source Code Pro"/>
                <a:ea typeface="Source Code Pro"/>
                <a:cs typeface="Source Code Pro"/>
                <a:sym typeface="Source Code Pro"/>
              </a:defRPr>
            </a:lvl4pPr>
            <a:lvl5pPr lvl="4" algn="r">
              <a:buNone/>
              <a:defRPr sz="1000">
                <a:solidFill>
                  <a:schemeClr val="accent1"/>
                </a:solidFill>
                <a:latin typeface="Source Code Pro"/>
                <a:ea typeface="Source Code Pro"/>
                <a:cs typeface="Source Code Pro"/>
                <a:sym typeface="Source Code Pro"/>
              </a:defRPr>
            </a:lvl5pPr>
            <a:lvl6pPr lvl="5" algn="r">
              <a:buNone/>
              <a:defRPr sz="1000">
                <a:solidFill>
                  <a:schemeClr val="accent1"/>
                </a:solidFill>
                <a:latin typeface="Source Code Pro"/>
                <a:ea typeface="Source Code Pro"/>
                <a:cs typeface="Source Code Pro"/>
                <a:sym typeface="Source Code Pro"/>
              </a:defRPr>
            </a:lvl6pPr>
            <a:lvl7pPr lvl="6" algn="r">
              <a:buNone/>
              <a:defRPr sz="1000">
                <a:solidFill>
                  <a:schemeClr val="accent1"/>
                </a:solidFill>
                <a:latin typeface="Source Code Pro"/>
                <a:ea typeface="Source Code Pro"/>
                <a:cs typeface="Source Code Pro"/>
                <a:sym typeface="Source Code Pro"/>
              </a:defRPr>
            </a:lvl7pPr>
            <a:lvl8pPr lvl="7" algn="r">
              <a:buNone/>
              <a:defRPr sz="1000">
                <a:solidFill>
                  <a:schemeClr val="accent1"/>
                </a:solidFill>
                <a:latin typeface="Source Code Pro"/>
                <a:ea typeface="Source Code Pro"/>
                <a:cs typeface="Source Code Pro"/>
                <a:sym typeface="Source Code Pro"/>
              </a:defRPr>
            </a:lvl8pPr>
            <a:lvl9pPr lvl="8" algn="r">
              <a:buNone/>
              <a:defRPr sz="1000">
                <a:solidFill>
                  <a:schemeClr val="accent1"/>
                </a:solidFill>
                <a:latin typeface="Source Code Pro"/>
                <a:ea typeface="Source Code Pro"/>
                <a:cs typeface="Source Code Pro"/>
                <a:sym typeface="Source Code Pro"/>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cldcentral.usalearning.net/mod/page/view.php?id=15538"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hyperlink" Target="https://www.sam.fms.treas.gov/sampublic/info/tasbetc.htm"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https://fiscal.treasury.gov/gtas/contact-list-for-agencie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6D7A8"/>
        </a:solidFill>
        <a:effectLst/>
      </p:bgPr>
    </p:bg>
    <p:spTree>
      <p:nvGrpSpPr>
        <p:cNvPr id="1" name="Shape 55"/>
        <p:cNvGrpSpPr/>
        <p:nvPr/>
      </p:nvGrpSpPr>
      <p:grpSpPr>
        <a:xfrm>
          <a:off x="0" y="0"/>
          <a:ext cx="0" cy="0"/>
          <a:chOff x="0" y="0"/>
          <a:chExt cx="0" cy="0"/>
        </a:xfrm>
      </p:grpSpPr>
      <p:sp>
        <p:nvSpPr>
          <p:cNvPr id="56" name="Shape 56"/>
          <p:cNvSpPr txBox="1">
            <a:spLocks noGrp="1"/>
          </p:cNvSpPr>
          <p:nvPr>
            <p:ph type="ctrTitle"/>
          </p:nvPr>
        </p:nvSpPr>
        <p:spPr>
          <a:xfrm>
            <a:off x="311700" y="187200"/>
            <a:ext cx="8520600" cy="2690400"/>
          </a:xfrm>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 sz="7200"/>
              <a:t>Agency Reimbursement 101</a:t>
            </a:r>
            <a:endParaRPr sz="7200"/>
          </a:p>
          <a:p>
            <a:pPr marL="0" lvl="0" indent="0">
              <a:spcBef>
                <a:spcPts val="0"/>
              </a:spcBef>
              <a:spcAft>
                <a:spcPts val="0"/>
              </a:spcAft>
              <a:buNone/>
            </a:pPr>
            <a:r>
              <a:rPr lang="en" sz="3000"/>
              <a:t>	</a:t>
            </a:r>
            <a:endParaRPr sz="3000"/>
          </a:p>
        </p:txBody>
      </p:sp>
      <p:sp>
        <p:nvSpPr>
          <p:cNvPr id="57" name="Shape 57"/>
          <p:cNvSpPr txBox="1">
            <a:spLocks noGrp="1"/>
          </p:cNvSpPr>
          <p:nvPr>
            <p:ph type="subTitle" idx="1"/>
          </p:nvPr>
        </p:nvSpPr>
        <p:spPr>
          <a:xfrm>
            <a:off x="311700" y="3890400"/>
            <a:ext cx="8520600" cy="706200"/>
          </a:xfrm>
          <a:prstGeom prst="rect">
            <a:avLst/>
          </a:prstGeom>
        </p:spPr>
        <p:txBody>
          <a:bodyPr spcFirstLastPara="1" wrap="square" lIns="91425" tIns="91425" rIns="91425" bIns="91425" anchor="ctr" anchorCtr="0">
            <a:noAutofit/>
          </a:bodyPr>
          <a:lstStyle/>
          <a:p>
            <a:pPr marL="0" lvl="0" indent="0" algn="l">
              <a:spcBef>
                <a:spcPts val="0"/>
              </a:spcBef>
              <a:spcAft>
                <a:spcPts val="0"/>
              </a:spcAft>
              <a:buNone/>
            </a:pPr>
            <a:r>
              <a:rPr lang="en" sz="1200"/>
              <a:t>This training takes you through the flow of financial information during the various phases of Personal Property.  Reporting officials can ensure a smooth and timely reimbursement by following the recommended steps in this slidedeck.</a:t>
            </a:r>
            <a:endParaRPr sz="1200"/>
          </a:p>
        </p:txBody>
      </p:sp>
      <p:pic>
        <p:nvPicPr>
          <p:cNvPr id="58" name="Shape 58" descr="A picture of a round circle with a circular arrow and a dollar sign inside of it." title="AGENCY REIMBURSEMENT 101"/>
          <p:cNvPicPr preferRelativeResize="0"/>
          <p:nvPr/>
        </p:nvPicPr>
        <p:blipFill>
          <a:blip r:embed="rId3">
            <a:alphaModFix/>
          </a:blip>
          <a:stretch>
            <a:fillRect/>
          </a:stretch>
        </p:blipFill>
        <p:spPr>
          <a:xfrm>
            <a:off x="3578522" y="1741072"/>
            <a:ext cx="1570400" cy="15704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What is a  </a:t>
            </a:r>
            <a:r>
              <a:rPr lang="en">
                <a:solidFill>
                  <a:srgbClr val="000000"/>
                </a:solidFill>
                <a:highlight>
                  <a:srgbClr val="FFFFFF"/>
                </a:highlight>
              </a:rPr>
              <a:t>Fiscal Station Number (FSN)?</a:t>
            </a:r>
            <a:endParaRPr/>
          </a:p>
        </p:txBody>
      </p:sp>
      <p:sp>
        <p:nvSpPr>
          <p:cNvPr id="108" name="Shape 108"/>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SzPts val="1400"/>
              <a:buFont typeface="Trebuchet MS"/>
              <a:buChar char="●"/>
            </a:pPr>
            <a:r>
              <a:rPr lang="en" sz="1400">
                <a:solidFill>
                  <a:srgbClr val="000000"/>
                </a:solidFill>
                <a:highlight>
                  <a:srgbClr val="FFFFFF"/>
                </a:highlight>
                <a:latin typeface="Trebuchet MS"/>
                <a:ea typeface="Trebuchet MS"/>
                <a:cs typeface="Trebuchet MS"/>
                <a:sym typeface="Trebuchet MS"/>
              </a:rPr>
              <a:t>The Fiscal Station Number (FSN) is used for branches of the military only.</a:t>
            </a:r>
            <a:endParaRPr sz="1400">
              <a:solidFill>
                <a:srgbClr val="000000"/>
              </a:solidFill>
              <a:highlight>
                <a:srgbClr val="FFFFFF"/>
              </a:highlight>
              <a:latin typeface="Trebuchet MS"/>
              <a:ea typeface="Trebuchet MS"/>
              <a:cs typeface="Trebuchet MS"/>
              <a:sym typeface="Trebuchet MS"/>
            </a:endParaRPr>
          </a:p>
          <a:p>
            <a:pPr marL="0" lvl="0" indent="0" rtl="0">
              <a:spcBef>
                <a:spcPts val="1600"/>
              </a:spcBef>
              <a:spcAft>
                <a:spcPts val="0"/>
              </a:spcAft>
              <a:buNone/>
            </a:pPr>
            <a:endParaRPr sz="1400">
              <a:solidFill>
                <a:srgbClr val="000000"/>
              </a:solidFill>
              <a:highlight>
                <a:srgbClr val="FFFFFF"/>
              </a:highlight>
              <a:latin typeface="Trebuchet MS"/>
              <a:ea typeface="Trebuchet MS"/>
              <a:cs typeface="Trebuchet MS"/>
              <a:sym typeface="Trebuchet MS"/>
            </a:endParaRPr>
          </a:p>
          <a:p>
            <a:pPr marL="457200" lvl="0" indent="-317500" rtl="0">
              <a:spcBef>
                <a:spcPts val="1600"/>
              </a:spcBef>
              <a:spcAft>
                <a:spcPts val="0"/>
              </a:spcAft>
              <a:buClr>
                <a:srgbClr val="000000"/>
              </a:buClr>
              <a:buSzPts val="1400"/>
              <a:buFont typeface="Trebuchet MS"/>
              <a:buChar char="●"/>
            </a:pPr>
            <a:r>
              <a:rPr lang="en" sz="1400">
                <a:solidFill>
                  <a:srgbClr val="222222"/>
                </a:solidFill>
                <a:highlight>
                  <a:srgbClr val="FFFFFF"/>
                </a:highlight>
                <a:latin typeface="Trebuchet MS"/>
                <a:ea typeface="Trebuchet MS"/>
                <a:cs typeface="Trebuchet MS"/>
                <a:sym typeface="Trebuchet MS"/>
              </a:rPr>
              <a:t>The FSN is six character figure that helps DFAS determine which office is handling the funds.  </a:t>
            </a:r>
            <a:endParaRPr sz="1400">
              <a:solidFill>
                <a:srgbClr val="222222"/>
              </a:solidFill>
              <a:highlight>
                <a:srgbClr val="FFFFFF"/>
              </a:highlight>
              <a:latin typeface="Trebuchet MS"/>
              <a:ea typeface="Trebuchet MS"/>
              <a:cs typeface="Trebuchet MS"/>
              <a:sym typeface="Trebuchet MS"/>
            </a:endParaRPr>
          </a:p>
          <a:p>
            <a:pPr marL="0" lvl="0" indent="0" rtl="0">
              <a:spcBef>
                <a:spcPts val="1600"/>
              </a:spcBef>
              <a:spcAft>
                <a:spcPts val="0"/>
              </a:spcAft>
              <a:buNone/>
            </a:pPr>
            <a:endParaRPr sz="1400">
              <a:solidFill>
                <a:srgbClr val="222222"/>
              </a:solidFill>
              <a:highlight>
                <a:srgbClr val="FFFFFF"/>
              </a:highlight>
              <a:latin typeface="Trebuchet MS"/>
              <a:ea typeface="Trebuchet MS"/>
              <a:cs typeface="Trebuchet MS"/>
              <a:sym typeface="Trebuchet MS"/>
            </a:endParaRPr>
          </a:p>
          <a:p>
            <a:pPr marL="457200" lvl="0" indent="-317500" rtl="0">
              <a:spcBef>
                <a:spcPts val="1600"/>
              </a:spcBef>
              <a:spcAft>
                <a:spcPts val="0"/>
              </a:spcAft>
              <a:buClr>
                <a:srgbClr val="222222"/>
              </a:buClr>
              <a:buSzPts val="1400"/>
              <a:buFont typeface="Trebuchet MS"/>
              <a:buChar char="●"/>
            </a:pPr>
            <a:r>
              <a:rPr lang="en" sz="1400">
                <a:solidFill>
                  <a:srgbClr val="222222"/>
                </a:solidFill>
                <a:highlight>
                  <a:srgbClr val="FFFFFF"/>
                </a:highlight>
                <a:latin typeface="Trebuchet MS"/>
                <a:ea typeface="Trebuchet MS"/>
                <a:cs typeface="Trebuchet MS"/>
                <a:sym typeface="Trebuchet MS"/>
              </a:rPr>
              <a:t>Not having the FSN will process through treasury, however, DFAS will reject the funds on their end.</a:t>
            </a:r>
            <a:endParaRPr sz="1400">
              <a:solidFill>
                <a:srgbClr val="222222"/>
              </a:solidFill>
              <a:highlight>
                <a:srgbClr val="FFFFFF"/>
              </a:highlight>
              <a:latin typeface="Trebuchet MS"/>
              <a:ea typeface="Trebuchet MS"/>
              <a:cs typeface="Trebuchet MS"/>
              <a:sym typeface="Trebuchet MS"/>
            </a:endParaRPr>
          </a:p>
          <a:p>
            <a:pPr marL="0" lvl="0" indent="0" rtl="0">
              <a:spcBef>
                <a:spcPts val="1600"/>
              </a:spcBef>
              <a:spcAft>
                <a:spcPts val="1600"/>
              </a:spcAft>
              <a:buNone/>
            </a:pPr>
            <a:endParaRPr sz="1400">
              <a:solidFill>
                <a:srgbClr val="000000"/>
              </a:solidFill>
              <a:highlight>
                <a:srgbClr val="FFFFFF"/>
              </a:highlight>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descr="Once payment has been make by successful buyer." title="SALES (PAYMENT PROCESS)"/>
          <p:cNvSpPr txBox="1">
            <a:spLocks noGrp="1"/>
          </p:cNvSpPr>
          <p:nvPr>
            <p:ph type="title"/>
          </p:nvPr>
        </p:nvSpPr>
        <p:spPr>
          <a:xfrm>
            <a:off x="440474" y="74"/>
            <a:ext cx="8391825" cy="5143425"/>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                          SalES (PAYMENT PROCESS)</a:t>
            </a:r>
            <a:endParaRPr dirty="0"/>
          </a:p>
          <a:p>
            <a:pPr marL="0" lvl="0" indent="0" rtl="0">
              <a:spcBef>
                <a:spcPts val="0"/>
              </a:spcBef>
              <a:spcAft>
                <a:spcPts val="0"/>
              </a:spcAft>
              <a:buNone/>
            </a:pPr>
            <a:r>
              <a:rPr lang="en" sz="1400" dirty="0"/>
              <a:t>                                                                                               Once Payment HAS been made by successful buyer...</a:t>
            </a:r>
            <a:endParaRPr sz="1400" dirty="0"/>
          </a:p>
          <a:p>
            <a:pPr marL="3200400" lvl="0" indent="0" rtl="0">
              <a:spcBef>
                <a:spcPts val="0"/>
              </a:spcBef>
              <a:spcAft>
                <a:spcPts val="0"/>
              </a:spcAft>
              <a:buNone/>
            </a:pPr>
            <a:r>
              <a:rPr lang="en" dirty="0"/>
              <a:t> </a:t>
            </a:r>
            <a:endParaRPr sz="1400" dirty="0"/>
          </a:p>
          <a:p>
            <a:pPr marL="3200400" lvl="0" indent="0">
              <a:spcBef>
                <a:spcPts val="0"/>
              </a:spcBef>
              <a:spcAft>
                <a:spcPts val="0"/>
              </a:spcAft>
              <a:buNone/>
            </a:pPr>
            <a:r>
              <a:rPr lang="en" dirty="0"/>
              <a:t>	</a:t>
            </a:r>
            <a:endParaRPr dirty="0"/>
          </a:p>
        </p:txBody>
      </p:sp>
      <p:sp>
        <p:nvSpPr>
          <p:cNvPr id="120" name="Shape 120" descr="A picture of a box with the words &quot;Purchaser's Receipt generated to Buyer Property Custodian and the Agency's ALC Point of Contact&quot; written inside of it." title="SALES (PAYMENT PROCESS)"/>
          <p:cNvSpPr/>
          <p:nvPr/>
        </p:nvSpPr>
        <p:spPr>
          <a:xfrm>
            <a:off x="3470475" y="974725"/>
            <a:ext cx="2621700" cy="378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a:spcBef>
                <a:spcPts val="0"/>
              </a:spcBef>
              <a:spcAft>
                <a:spcPts val="0"/>
              </a:spcAft>
              <a:buNone/>
            </a:pPr>
            <a:r>
              <a:rPr lang="en" sz="900" b="1" dirty="0">
                <a:latin typeface="Trebuchet MS"/>
                <a:ea typeface="Trebuchet MS"/>
                <a:cs typeface="Trebuchet MS"/>
                <a:sym typeface="Trebuchet MS"/>
              </a:rPr>
              <a:t>Purchaser’s Receipt generated to Buyer, Property Custodian and the Agency’s ALC Point of Contact.</a:t>
            </a:r>
            <a:endParaRPr sz="900" b="1" dirty="0">
              <a:latin typeface="Trebuchet MS"/>
              <a:ea typeface="Trebuchet MS"/>
              <a:cs typeface="Trebuchet MS"/>
              <a:sym typeface="Trebuchet MS"/>
            </a:endParaRPr>
          </a:p>
        </p:txBody>
      </p:sp>
      <p:sp>
        <p:nvSpPr>
          <p:cNvPr id="121" name="Shape 121" descr="A picture of an arrow pointing down towards a box with &quot;Register package is put together by GSA's Collection Officer&quot; written inside of it." title="SALES (PAYMENT PROCESS)"/>
          <p:cNvSpPr/>
          <p:nvPr/>
        </p:nvSpPr>
        <p:spPr>
          <a:xfrm>
            <a:off x="4693555" y="1352724"/>
            <a:ext cx="45719" cy="226025"/>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2" name="Shape 122"/>
          <p:cNvSpPr/>
          <p:nvPr/>
        </p:nvSpPr>
        <p:spPr>
          <a:xfrm>
            <a:off x="3470475" y="1671000"/>
            <a:ext cx="2508600" cy="493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3" name="Shape 123" descr="A picture of a box with &quot; Register package is put together by GSA's Collection Officer&quot; written inside of it. " title="SALES (PAYMENT PROCESS)"/>
          <p:cNvSpPr txBox="1"/>
          <p:nvPr/>
        </p:nvSpPr>
        <p:spPr>
          <a:xfrm>
            <a:off x="3516775" y="1626300"/>
            <a:ext cx="2621700" cy="5571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1000" b="1" dirty="0">
                <a:latin typeface="Trebuchet MS"/>
                <a:ea typeface="Trebuchet MS"/>
                <a:cs typeface="Trebuchet MS"/>
                <a:sym typeface="Trebuchet MS"/>
              </a:rPr>
              <a:t>Register package is put together by GSA’s Collection Officer.</a:t>
            </a:r>
            <a:endParaRPr sz="1000" b="1" dirty="0">
              <a:latin typeface="Trebuchet MS"/>
              <a:ea typeface="Trebuchet MS"/>
              <a:cs typeface="Trebuchet MS"/>
              <a:sym typeface="Trebuchet MS"/>
            </a:endParaRPr>
          </a:p>
        </p:txBody>
      </p:sp>
      <p:sp>
        <p:nvSpPr>
          <p:cNvPr id="124" name="Shape 124" descr="A arrow pointing down with the word yes beside it.  It is also pointing towards a box with the words &quot;Register sent to finance for reconciliation &amp; reimbursement&quot; written inside of it." title="SALES (PAYMENT PROCESS)"/>
          <p:cNvSpPr/>
          <p:nvPr/>
        </p:nvSpPr>
        <p:spPr>
          <a:xfrm rot="-1467865" flipH="1">
            <a:off x="4864900" y="2796868"/>
            <a:ext cx="45719" cy="236532"/>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5" name="Shape 125"/>
          <p:cNvSpPr/>
          <p:nvPr/>
        </p:nvSpPr>
        <p:spPr>
          <a:xfrm>
            <a:off x="3822688" y="3076213"/>
            <a:ext cx="722400" cy="557100"/>
          </a:xfrm>
          <a:prstGeom prst="octagon">
            <a:avLst>
              <a:gd name="adj" fmla="val 29289"/>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6" name="Shape 126" descr="A pricture of a circle with &quot;Missing ALC or TAS&quot; written inside of it." title="SALES (PAYMENT PROCESS)"/>
          <p:cNvSpPr txBox="1"/>
          <p:nvPr/>
        </p:nvSpPr>
        <p:spPr>
          <a:xfrm>
            <a:off x="3859150" y="3097123"/>
            <a:ext cx="658500" cy="3780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800" b="1" u="sng" dirty="0"/>
              <a:t>Missing</a:t>
            </a:r>
            <a:r>
              <a:rPr lang="en" sz="800" b="1" dirty="0"/>
              <a:t> ALC or TAS</a:t>
            </a:r>
            <a:endParaRPr sz="800" b="1" dirty="0"/>
          </a:p>
        </p:txBody>
      </p:sp>
      <p:sp>
        <p:nvSpPr>
          <p:cNvPr id="127" name="Shape 127" descr="A picture of a circular arrow pointing towards &quot;Register package is put together by GSA's Collection Officer&quot; written inside of it." title="SALES (PAYMENT PROCESS)"/>
          <p:cNvSpPr/>
          <p:nvPr/>
        </p:nvSpPr>
        <p:spPr>
          <a:xfrm rot="10350465">
            <a:off x="2723960" y="1893238"/>
            <a:ext cx="621204" cy="1547991"/>
          </a:xfrm>
          <a:prstGeom prst="curvedLeftArrow">
            <a:avLst>
              <a:gd name="adj1" fmla="val 25000"/>
              <a:gd name="adj2" fmla="val 50000"/>
              <a:gd name="adj3" fmla="val 2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8" name="Shape 128"/>
          <p:cNvSpPr/>
          <p:nvPr/>
        </p:nvSpPr>
        <p:spPr>
          <a:xfrm>
            <a:off x="440475" y="1875300"/>
            <a:ext cx="2158200" cy="1581600"/>
          </a:xfrm>
          <a:prstGeom prst="noSmoking">
            <a:avLst>
              <a:gd name="adj" fmla="val 1875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29" name="Shape 129" descr="A picture of a circle with &quot;Missing information prevents register from being sent to finance for reimbursement&quot; written inside of it." title="SALES (PAYMENT PROCESS)"/>
          <p:cNvSpPr txBox="1"/>
          <p:nvPr/>
        </p:nvSpPr>
        <p:spPr>
          <a:xfrm>
            <a:off x="841200" y="2175750"/>
            <a:ext cx="1610100" cy="1207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Trebuchet MS"/>
                <a:ea typeface="Trebuchet MS"/>
                <a:cs typeface="Trebuchet MS"/>
                <a:sym typeface="Trebuchet MS"/>
              </a:rPr>
              <a:t>Missing information prevents a register from being sent to finance for reimbursement. </a:t>
            </a:r>
            <a:endParaRPr sz="1200" b="1" dirty="0">
              <a:latin typeface="Trebuchet MS"/>
              <a:ea typeface="Trebuchet MS"/>
              <a:cs typeface="Trebuchet MS"/>
              <a:sym typeface="Trebuchet MS"/>
            </a:endParaRPr>
          </a:p>
        </p:txBody>
      </p:sp>
      <p:sp>
        <p:nvSpPr>
          <p:cNvPr id="130" name="Shape 130"/>
          <p:cNvSpPr/>
          <p:nvPr/>
        </p:nvSpPr>
        <p:spPr>
          <a:xfrm>
            <a:off x="4739275" y="3076000"/>
            <a:ext cx="1239500" cy="605700"/>
          </a:xfrm>
          <a:prstGeom prst="flowChartProcess">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1" name="Shape 131" descr="A picture of a box with &quot;Register sent to finance for reconciliation &amp; reimbursement&quot; written inside of it." title="SALES (PAYMENT PROCESS)"/>
          <p:cNvSpPr txBox="1"/>
          <p:nvPr/>
        </p:nvSpPr>
        <p:spPr>
          <a:xfrm>
            <a:off x="4466975" y="3032300"/>
            <a:ext cx="1784100" cy="49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b="1" dirty="0">
                <a:latin typeface="Trebuchet MS"/>
                <a:ea typeface="Trebuchet MS"/>
                <a:cs typeface="Trebuchet MS"/>
                <a:sym typeface="Trebuchet MS"/>
              </a:rPr>
              <a:t>Register sent to </a:t>
            </a:r>
            <a:endParaRPr sz="900" b="1" dirty="0">
              <a:latin typeface="Trebuchet MS"/>
              <a:ea typeface="Trebuchet MS"/>
              <a:cs typeface="Trebuchet MS"/>
              <a:sym typeface="Trebuchet MS"/>
            </a:endParaRPr>
          </a:p>
          <a:p>
            <a:pPr marL="0" lvl="0" indent="0" algn="ctr" rtl="0">
              <a:spcBef>
                <a:spcPts val="0"/>
              </a:spcBef>
              <a:spcAft>
                <a:spcPts val="0"/>
              </a:spcAft>
              <a:buNone/>
            </a:pPr>
            <a:r>
              <a:rPr lang="en" sz="900" b="1" dirty="0">
                <a:latin typeface="Trebuchet MS"/>
                <a:ea typeface="Trebuchet MS"/>
                <a:cs typeface="Trebuchet MS"/>
                <a:sym typeface="Trebuchet MS"/>
              </a:rPr>
              <a:t>finance </a:t>
            </a:r>
            <a:endParaRPr sz="900" b="1" dirty="0">
              <a:latin typeface="Trebuchet MS"/>
              <a:ea typeface="Trebuchet MS"/>
              <a:cs typeface="Trebuchet MS"/>
              <a:sym typeface="Trebuchet MS"/>
            </a:endParaRPr>
          </a:p>
          <a:p>
            <a:pPr marL="0" lvl="0" indent="0" algn="ctr" rtl="0">
              <a:spcBef>
                <a:spcPts val="0"/>
              </a:spcBef>
              <a:spcAft>
                <a:spcPts val="0"/>
              </a:spcAft>
              <a:buNone/>
            </a:pPr>
            <a:r>
              <a:rPr lang="en" sz="900" b="1" dirty="0">
                <a:latin typeface="Trebuchet MS"/>
                <a:ea typeface="Trebuchet MS"/>
                <a:cs typeface="Trebuchet MS"/>
                <a:sym typeface="Trebuchet MS"/>
              </a:rPr>
              <a:t>for reconciliation &amp; </a:t>
            </a:r>
            <a:endParaRPr sz="900" b="1" dirty="0">
              <a:latin typeface="Trebuchet MS"/>
              <a:ea typeface="Trebuchet MS"/>
              <a:cs typeface="Trebuchet MS"/>
              <a:sym typeface="Trebuchet MS"/>
            </a:endParaRPr>
          </a:p>
          <a:p>
            <a:pPr marL="0" lvl="0" indent="0" algn="ctr">
              <a:spcBef>
                <a:spcPts val="0"/>
              </a:spcBef>
              <a:spcAft>
                <a:spcPts val="0"/>
              </a:spcAft>
              <a:buNone/>
            </a:pPr>
            <a:r>
              <a:rPr lang="en" sz="900" b="1" dirty="0">
                <a:latin typeface="Trebuchet MS"/>
                <a:ea typeface="Trebuchet MS"/>
                <a:cs typeface="Trebuchet MS"/>
                <a:sym typeface="Trebuchet MS"/>
              </a:rPr>
              <a:t>reimbursement</a:t>
            </a:r>
            <a:endParaRPr sz="900" b="1" dirty="0">
              <a:latin typeface="Trebuchet MS"/>
              <a:ea typeface="Trebuchet MS"/>
              <a:cs typeface="Trebuchet MS"/>
              <a:sym typeface="Trebuchet MS"/>
            </a:endParaRPr>
          </a:p>
        </p:txBody>
      </p:sp>
      <p:sp>
        <p:nvSpPr>
          <p:cNvPr id="132" name="Shape 132" descr="A picture of an arrow pointing down towards a box with &quot;ALC and TAS information presents?&quot; written inside of it." title="SALES (PAYMENT PROCESS)"/>
          <p:cNvSpPr/>
          <p:nvPr/>
        </p:nvSpPr>
        <p:spPr>
          <a:xfrm>
            <a:off x="4693555" y="2205075"/>
            <a:ext cx="45720" cy="2262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3" name="Shape 133"/>
          <p:cNvSpPr/>
          <p:nvPr/>
        </p:nvSpPr>
        <p:spPr>
          <a:xfrm>
            <a:off x="3470175" y="2456975"/>
            <a:ext cx="2508600" cy="3324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a:spcBef>
                <a:spcPts val="0"/>
              </a:spcBef>
              <a:spcAft>
                <a:spcPts val="0"/>
              </a:spcAft>
              <a:buNone/>
            </a:pPr>
            <a:r>
              <a:rPr lang="en" sz="1000" b="1">
                <a:latin typeface="Trebuchet MS"/>
                <a:ea typeface="Trebuchet MS"/>
                <a:cs typeface="Trebuchet MS"/>
                <a:sym typeface="Trebuchet MS"/>
              </a:rPr>
              <a:t>ALC and TAS information present?</a:t>
            </a:r>
            <a:endParaRPr/>
          </a:p>
        </p:txBody>
      </p:sp>
      <p:sp>
        <p:nvSpPr>
          <p:cNvPr id="134" name="Shape 134"/>
          <p:cNvSpPr txBox="1"/>
          <p:nvPr/>
        </p:nvSpPr>
        <p:spPr>
          <a:xfrm>
            <a:off x="4807425" y="2737713"/>
            <a:ext cx="722400" cy="149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000" b="1">
                <a:latin typeface="Trebuchet MS"/>
                <a:ea typeface="Trebuchet MS"/>
                <a:cs typeface="Trebuchet MS"/>
                <a:sym typeface="Trebuchet MS"/>
              </a:rPr>
              <a:t>Yes</a:t>
            </a:r>
            <a:endParaRPr sz="1000" b="1">
              <a:latin typeface="Trebuchet MS"/>
              <a:ea typeface="Trebuchet MS"/>
              <a:cs typeface="Trebuchet MS"/>
              <a:sym typeface="Trebuchet MS"/>
            </a:endParaRPr>
          </a:p>
        </p:txBody>
      </p:sp>
      <p:sp>
        <p:nvSpPr>
          <p:cNvPr id="135" name="Shape 135"/>
          <p:cNvSpPr txBox="1"/>
          <p:nvPr/>
        </p:nvSpPr>
        <p:spPr>
          <a:xfrm>
            <a:off x="4225200" y="2737725"/>
            <a:ext cx="435300" cy="226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000" b="1">
                <a:latin typeface="Trebuchet MS"/>
                <a:ea typeface="Trebuchet MS"/>
                <a:cs typeface="Trebuchet MS"/>
                <a:sym typeface="Trebuchet MS"/>
              </a:rPr>
              <a:t>No</a:t>
            </a:r>
            <a:endParaRPr sz="1000" b="1">
              <a:latin typeface="Trebuchet MS"/>
              <a:ea typeface="Trebuchet MS"/>
              <a:cs typeface="Trebuchet MS"/>
              <a:sym typeface="Trebuchet MS"/>
            </a:endParaRPr>
          </a:p>
        </p:txBody>
      </p:sp>
      <p:sp>
        <p:nvSpPr>
          <p:cNvPr id="136" name="Shape 136" descr="A picture of an arrow pointing down with the word no beside it.  It is also pointing towards a picture of a circle with the words &quot;Missing ACL or TAS&quot; written inside of it." title="SALES (PAYMENT PROCESS)"/>
          <p:cNvSpPr/>
          <p:nvPr/>
        </p:nvSpPr>
        <p:spPr>
          <a:xfrm rot="1467865">
            <a:off x="4537236" y="2785384"/>
            <a:ext cx="69544" cy="273458"/>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7" name="Shape 137" descr="A picture of an arrow pointing down towards a box with the words &quot;IPAC created and submitted to Treasury&quot; written inside of it." title="SALES (PAYMENT PROCESS)"/>
          <p:cNvSpPr/>
          <p:nvPr/>
        </p:nvSpPr>
        <p:spPr>
          <a:xfrm>
            <a:off x="5348264" y="3713677"/>
            <a:ext cx="45719" cy="22620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8" name="Shape 138"/>
          <p:cNvSpPr/>
          <p:nvPr/>
        </p:nvSpPr>
        <p:spPr>
          <a:xfrm>
            <a:off x="4735250" y="3971838"/>
            <a:ext cx="1239600" cy="4245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9" name="Shape 139" descr="A picture of a box with the words &quot;IPAC created and submitted to Treasury&quot; written inside of it." title="SALES (PAYMENT PROCESS)"/>
          <p:cNvSpPr txBox="1"/>
          <p:nvPr/>
        </p:nvSpPr>
        <p:spPr>
          <a:xfrm>
            <a:off x="4692150" y="3987825"/>
            <a:ext cx="1431300" cy="424500"/>
          </a:xfrm>
          <a:prstGeom prst="rect">
            <a:avLst/>
          </a:prstGeom>
          <a:noFill/>
          <a:ln>
            <a:noFill/>
          </a:ln>
        </p:spPr>
        <p:txBody>
          <a:bodyPr spcFirstLastPara="1" wrap="square" lIns="91425" tIns="91425" rIns="91425" bIns="91425" anchor="t" anchorCtr="0">
            <a:noAutofit/>
          </a:bodyPr>
          <a:lstStyle/>
          <a:p>
            <a:pPr marL="0" lvl="0" indent="0" algn="l">
              <a:spcBef>
                <a:spcPts val="0"/>
              </a:spcBef>
              <a:spcAft>
                <a:spcPts val="0"/>
              </a:spcAft>
              <a:buNone/>
            </a:pPr>
            <a:r>
              <a:rPr lang="en" sz="900" b="1" dirty="0">
                <a:latin typeface="Trebuchet MS"/>
                <a:ea typeface="Trebuchet MS"/>
                <a:cs typeface="Trebuchet MS"/>
                <a:sym typeface="Trebuchet MS"/>
              </a:rPr>
              <a:t>IPAC created and submitted to Treasury</a:t>
            </a:r>
            <a:endParaRPr sz="900" b="1" dirty="0">
              <a:latin typeface="Trebuchet MS"/>
              <a:ea typeface="Trebuchet MS"/>
              <a:cs typeface="Trebuchet MS"/>
              <a:sym typeface="Trebuchet MS"/>
            </a:endParaRPr>
          </a:p>
        </p:txBody>
      </p:sp>
      <p:sp>
        <p:nvSpPr>
          <p:cNvPr id="140" name="Shape 140" descr="A picture of an arrow pointing down towards a box with the words &quot;Was IPAC Rejected?&quot; written inside of it." title="SALES (PAYMENT PROCESS)"/>
          <p:cNvSpPr/>
          <p:nvPr/>
        </p:nvSpPr>
        <p:spPr>
          <a:xfrm>
            <a:off x="5344281" y="4498525"/>
            <a:ext cx="45719" cy="187950"/>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1" name="Shape 141"/>
          <p:cNvSpPr/>
          <p:nvPr/>
        </p:nvSpPr>
        <p:spPr>
          <a:xfrm>
            <a:off x="4650600" y="4702175"/>
            <a:ext cx="1514400" cy="3780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000" b="1">
                <a:latin typeface="Trebuchet MS"/>
                <a:ea typeface="Trebuchet MS"/>
                <a:cs typeface="Trebuchet MS"/>
                <a:sym typeface="Trebuchet MS"/>
              </a:rPr>
              <a:t>Was IPAC Rejected?</a:t>
            </a:r>
            <a:endParaRPr sz="1000" b="1">
              <a:latin typeface="Trebuchet MS"/>
              <a:ea typeface="Trebuchet MS"/>
              <a:cs typeface="Trebuchet MS"/>
              <a:sym typeface="Trebuchet MS"/>
            </a:endParaRPr>
          </a:p>
        </p:txBody>
      </p:sp>
      <p:sp>
        <p:nvSpPr>
          <p:cNvPr id="142" name="Shape 142"/>
          <p:cNvSpPr/>
          <p:nvPr/>
        </p:nvSpPr>
        <p:spPr>
          <a:xfrm>
            <a:off x="3121400" y="4702175"/>
            <a:ext cx="961500" cy="378000"/>
          </a:xfrm>
          <a:prstGeom prst="rect">
            <a:avLst/>
          </a:prstGeom>
          <a:solidFill>
            <a:srgbClr val="6AA84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3" name="Shape 143" descr="A picture of an arrow pointing from &quot;Was IPAC Rejected&quot; to &quot;Reimbursement Complete&quot; with the word no above the arrow." title="SALES (PAYMENT PROCESS)"/>
          <p:cNvSpPr/>
          <p:nvPr/>
        </p:nvSpPr>
        <p:spPr>
          <a:xfrm>
            <a:off x="4149100" y="4773475"/>
            <a:ext cx="435300" cy="45719"/>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4" name="Shape 144" descr="A picture of a box with the words &quot;Reimbursement Complete&quot; written inside of it." title="SALES (PAYMENT PROCESS)"/>
          <p:cNvSpPr txBox="1"/>
          <p:nvPr/>
        </p:nvSpPr>
        <p:spPr>
          <a:xfrm>
            <a:off x="3032600" y="4681550"/>
            <a:ext cx="1050300" cy="2262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en" sz="900" b="1" dirty="0">
                <a:latin typeface="Trebuchet MS"/>
                <a:ea typeface="Trebuchet MS"/>
                <a:cs typeface="Trebuchet MS"/>
                <a:sym typeface="Trebuchet MS"/>
              </a:rPr>
              <a:t>Reimbursement Complete</a:t>
            </a:r>
            <a:endParaRPr sz="900" b="1" dirty="0">
              <a:latin typeface="Trebuchet MS"/>
              <a:ea typeface="Trebuchet MS"/>
              <a:cs typeface="Trebuchet MS"/>
              <a:sym typeface="Trebuchet MS"/>
            </a:endParaRPr>
          </a:p>
        </p:txBody>
      </p:sp>
      <p:sp>
        <p:nvSpPr>
          <p:cNvPr id="145" name="Shape 145"/>
          <p:cNvSpPr txBox="1"/>
          <p:nvPr/>
        </p:nvSpPr>
        <p:spPr>
          <a:xfrm>
            <a:off x="4188400" y="4545025"/>
            <a:ext cx="356700" cy="226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000" b="1">
                <a:latin typeface="Trebuchet MS"/>
                <a:ea typeface="Trebuchet MS"/>
                <a:cs typeface="Trebuchet MS"/>
                <a:sym typeface="Trebuchet MS"/>
              </a:rPr>
              <a:t>No</a:t>
            </a:r>
            <a:r>
              <a:rPr lang="en" sz="900" b="1">
                <a:latin typeface="Trebuchet MS"/>
                <a:ea typeface="Trebuchet MS"/>
                <a:cs typeface="Trebuchet MS"/>
                <a:sym typeface="Trebuchet MS"/>
              </a:rPr>
              <a:t> </a:t>
            </a:r>
            <a:endParaRPr sz="900" b="1">
              <a:latin typeface="Trebuchet MS"/>
              <a:ea typeface="Trebuchet MS"/>
              <a:cs typeface="Trebuchet MS"/>
              <a:sym typeface="Trebuchet MS"/>
            </a:endParaRPr>
          </a:p>
        </p:txBody>
      </p:sp>
      <p:sp>
        <p:nvSpPr>
          <p:cNvPr id="146" name="Shape 146" descr="A picture of an arrow pointing from &quot;Was IPAC Rejected?&quot; to &quot;Invalid ALC or TAS&quot; and the word yes written above the arrow." title="SALES (PAYMENT PROCESS)"/>
          <p:cNvSpPr/>
          <p:nvPr/>
        </p:nvSpPr>
        <p:spPr>
          <a:xfrm rot="10792892">
            <a:off x="6231201" y="4773618"/>
            <a:ext cx="435301" cy="780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7" name="Shape 147"/>
          <p:cNvSpPr txBox="1"/>
          <p:nvPr/>
        </p:nvSpPr>
        <p:spPr>
          <a:xfrm>
            <a:off x="6165000" y="4498525"/>
            <a:ext cx="435300" cy="149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000" b="1">
                <a:latin typeface="Trebuchet MS"/>
                <a:ea typeface="Trebuchet MS"/>
                <a:cs typeface="Trebuchet MS"/>
                <a:sym typeface="Trebuchet MS"/>
              </a:rPr>
              <a:t>Yes</a:t>
            </a:r>
            <a:endParaRPr sz="1000" b="1">
              <a:latin typeface="Trebuchet MS"/>
              <a:ea typeface="Trebuchet MS"/>
              <a:cs typeface="Trebuchet MS"/>
              <a:sym typeface="Trebuchet MS"/>
            </a:endParaRPr>
          </a:p>
        </p:txBody>
      </p:sp>
      <p:sp>
        <p:nvSpPr>
          <p:cNvPr id="148" name="Shape 148"/>
          <p:cNvSpPr/>
          <p:nvPr/>
        </p:nvSpPr>
        <p:spPr>
          <a:xfrm>
            <a:off x="6727075" y="4554825"/>
            <a:ext cx="722400" cy="557100"/>
          </a:xfrm>
          <a:prstGeom prst="octagon">
            <a:avLst>
              <a:gd name="adj" fmla="val 29289"/>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9" name="Shape 149" descr="A picture of a circle with the words &quot;Invalid ACL or TAS&quot; written inside of it." title="SALES (PAYMENT PROCESS)"/>
          <p:cNvSpPr txBox="1"/>
          <p:nvPr/>
        </p:nvSpPr>
        <p:spPr>
          <a:xfrm>
            <a:off x="6801038" y="4628450"/>
            <a:ext cx="574500" cy="332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800" b="1" u="sng" dirty="0">
                <a:latin typeface="Trebuchet MS"/>
                <a:ea typeface="Trebuchet MS"/>
                <a:cs typeface="Trebuchet MS"/>
                <a:sym typeface="Trebuchet MS"/>
              </a:rPr>
              <a:t>Invalid </a:t>
            </a:r>
            <a:r>
              <a:rPr lang="en" sz="800" b="1" dirty="0">
                <a:latin typeface="Trebuchet MS"/>
                <a:ea typeface="Trebuchet MS"/>
                <a:cs typeface="Trebuchet MS"/>
                <a:sym typeface="Trebuchet MS"/>
              </a:rPr>
              <a:t>ALC or TAS</a:t>
            </a:r>
            <a:endParaRPr sz="800" b="1" dirty="0">
              <a:latin typeface="Trebuchet MS"/>
              <a:ea typeface="Trebuchet MS"/>
              <a:cs typeface="Trebuchet MS"/>
              <a:sym typeface="Trebuchet MS"/>
            </a:endParaRPr>
          </a:p>
        </p:txBody>
      </p:sp>
      <p:sp>
        <p:nvSpPr>
          <p:cNvPr id="150" name="Shape 150" descr="A picture of an arrow pointing from &quot;Invalid ALC or TAS&quot; towards anothe picture with the words &quot;The Sales Office will attempt to contact the owning agency to find out what the correct information should be.  The process starts all over again.&quot; written inside of it." title="SALES (PAYMENT PROCESS)"/>
          <p:cNvSpPr/>
          <p:nvPr/>
        </p:nvSpPr>
        <p:spPr>
          <a:xfrm rot="5400000" flipH="1">
            <a:off x="6549752" y="2975900"/>
            <a:ext cx="2958300" cy="905400"/>
          </a:xfrm>
          <a:prstGeom prst="uturnArrow">
            <a:avLst>
              <a:gd name="adj1" fmla="val 25000"/>
              <a:gd name="adj2" fmla="val 25000"/>
              <a:gd name="adj3" fmla="val 25000"/>
              <a:gd name="adj4" fmla="val 43750"/>
              <a:gd name="adj5" fmla="val 55752"/>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1" name="Shape 151" descr="A picture with the words &quot;The Sales Office will attempt to contact the owning agency to find out what the correct information should be.  The process starts all over again.&quot; written inside of it." title="SALES (PAYMENT PROCESS)"/>
          <p:cNvSpPr/>
          <p:nvPr/>
        </p:nvSpPr>
        <p:spPr>
          <a:xfrm>
            <a:off x="5916500" y="1140100"/>
            <a:ext cx="2086398" cy="2863296"/>
          </a:xfrm>
          <a:prstGeom prst="irregularSeal1">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2" name="Shape 152" descr="A picture with the words &quot;The Sales Office will attempt to contact the owning agency to find out what the correct information should be.  The process starts all over again&quot; written inside of it." title="SALES (PAYMENT PROCESS)"/>
          <p:cNvSpPr txBox="1"/>
          <p:nvPr/>
        </p:nvSpPr>
        <p:spPr>
          <a:xfrm>
            <a:off x="6212400" y="2084913"/>
            <a:ext cx="1827600" cy="879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800" b="1" dirty="0"/>
              <a:t>The Sales Office will attempt to contact the owning agency to </a:t>
            </a:r>
            <a:endParaRPr sz="800" b="1" dirty="0"/>
          </a:p>
          <a:p>
            <a:pPr marL="0" lvl="0" indent="0">
              <a:spcBef>
                <a:spcPts val="0"/>
              </a:spcBef>
              <a:spcAft>
                <a:spcPts val="0"/>
              </a:spcAft>
              <a:buNone/>
            </a:pPr>
            <a:r>
              <a:rPr lang="en" sz="800" b="1" dirty="0"/>
              <a:t>find out what the correct information should be.  The process starts all over again.</a:t>
            </a:r>
            <a:endParaRPr sz="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37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a:t>Agency reconciliation	</a:t>
            </a:r>
            <a:endParaRPr/>
          </a:p>
        </p:txBody>
      </p:sp>
      <p:sp>
        <p:nvSpPr>
          <p:cNvPr id="158" name="Shape 158"/>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rgbClr val="000000"/>
              </a:buClr>
              <a:buSzPts val="1800"/>
              <a:buChar char="●"/>
            </a:pPr>
            <a:r>
              <a:rPr lang="en">
                <a:solidFill>
                  <a:srgbClr val="000000"/>
                </a:solidFill>
              </a:rPr>
              <a:t>Purchaser’s Receipt + IPAC =  Match</a:t>
            </a:r>
            <a:endParaRPr>
              <a:solidFill>
                <a:srgbClr val="000000"/>
              </a:solidFill>
            </a:endParaRPr>
          </a:p>
          <a:p>
            <a:pPr marL="457200" lvl="0" indent="-342900" rtl="0">
              <a:spcBef>
                <a:spcPts val="0"/>
              </a:spcBef>
              <a:spcAft>
                <a:spcPts val="0"/>
              </a:spcAft>
              <a:buClr>
                <a:srgbClr val="000000"/>
              </a:buClr>
              <a:buSzPts val="1800"/>
              <a:buChar char="●"/>
            </a:pPr>
            <a:r>
              <a:rPr lang="en">
                <a:solidFill>
                  <a:srgbClr val="000000"/>
                </a:solidFill>
              </a:rPr>
              <a:t>Each Purchaser’s Receipt includes a </a:t>
            </a:r>
            <a:r>
              <a:rPr lang="en" b="1">
                <a:solidFill>
                  <a:srgbClr val="000000"/>
                </a:solidFill>
              </a:rPr>
              <a:t>Register Number</a:t>
            </a:r>
            <a:r>
              <a:rPr lang="en">
                <a:solidFill>
                  <a:srgbClr val="000000"/>
                </a:solidFill>
              </a:rPr>
              <a:t> (included in subject line of email and in body of email).</a:t>
            </a:r>
            <a:endParaRPr>
              <a:solidFill>
                <a:srgbClr val="000000"/>
              </a:solidFill>
            </a:endParaRPr>
          </a:p>
          <a:p>
            <a:pPr marL="457200" lvl="0" indent="-342900">
              <a:spcBef>
                <a:spcPts val="0"/>
              </a:spcBef>
              <a:spcAft>
                <a:spcPts val="0"/>
              </a:spcAft>
              <a:buClr>
                <a:srgbClr val="000000"/>
              </a:buClr>
              <a:buSzPts val="1800"/>
              <a:buChar char="●"/>
            </a:pPr>
            <a:r>
              <a:rPr lang="en">
                <a:solidFill>
                  <a:srgbClr val="000000"/>
                </a:solidFill>
              </a:rPr>
              <a:t>Each IPAC includes a </a:t>
            </a:r>
            <a:r>
              <a:rPr lang="en" b="1">
                <a:solidFill>
                  <a:srgbClr val="000000"/>
                </a:solidFill>
              </a:rPr>
              <a:t>Register Number.</a:t>
            </a:r>
            <a:endParaRPr b="1">
              <a:solidFill>
                <a:srgbClr val="000000"/>
              </a:solidFill>
            </a:endParaRPr>
          </a:p>
        </p:txBody>
      </p:sp>
      <p:pic>
        <p:nvPicPr>
          <p:cNvPr id="159" name="Shape 159" descr="A picture of a green check mark." title="AGENCY RECONCILIATION"/>
          <p:cNvPicPr preferRelativeResize="0"/>
          <p:nvPr/>
        </p:nvPicPr>
        <p:blipFill>
          <a:blip r:embed="rId3">
            <a:alphaModFix/>
          </a:blip>
          <a:stretch>
            <a:fillRect/>
          </a:stretch>
        </p:blipFill>
        <p:spPr>
          <a:xfrm>
            <a:off x="5732675" y="1270650"/>
            <a:ext cx="318974" cy="313324"/>
          </a:xfrm>
          <a:prstGeom prst="rect">
            <a:avLst/>
          </a:prstGeom>
          <a:noFill/>
          <a:ln>
            <a:noFill/>
          </a:ln>
        </p:spPr>
      </p:pic>
      <p:pic>
        <p:nvPicPr>
          <p:cNvPr id="160" name="Shape 160" descr="Receipt" title="AGENCY RECONCILIATION"/>
          <p:cNvPicPr preferRelativeResize="0"/>
          <p:nvPr/>
        </p:nvPicPr>
        <p:blipFill rotWithShape="1">
          <a:blip r:embed="rId4">
            <a:alphaModFix/>
          </a:blip>
          <a:srcRect l="10688" t="22431" r="52604" b="36121"/>
          <a:stretch/>
        </p:blipFill>
        <p:spPr>
          <a:xfrm>
            <a:off x="431400" y="2739575"/>
            <a:ext cx="3800923" cy="2403926"/>
          </a:xfrm>
          <a:prstGeom prst="rect">
            <a:avLst/>
          </a:prstGeom>
          <a:noFill/>
          <a:ln>
            <a:noFill/>
          </a:ln>
        </p:spPr>
      </p:pic>
      <p:sp>
        <p:nvSpPr>
          <p:cNvPr id="161" name="Shape 161" descr="Register No P5110636" title="AGENCY RECONCILIATION"/>
          <p:cNvSpPr/>
          <p:nvPr/>
        </p:nvSpPr>
        <p:spPr>
          <a:xfrm>
            <a:off x="3107475" y="2721425"/>
            <a:ext cx="1251900" cy="3132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2" name="Shape 162" descr="Receipt" title="AGENCY RECONCILIATION"/>
          <p:cNvSpPr/>
          <p:nvPr/>
        </p:nvSpPr>
        <p:spPr>
          <a:xfrm>
            <a:off x="1672375" y="4261775"/>
            <a:ext cx="863700" cy="2649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63" name="Shape 163" descr="IPAC TRANSACTION REPORT" title="AGENCY RECONCILIATION"/>
          <p:cNvPicPr preferRelativeResize="0"/>
          <p:nvPr/>
        </p:nvPicPr>
        <p:blipFill rotWithShape="1">
          <a:blip r:embed="rId5">
            <a:alphaModFix/>
          </a:blip>
          <a:srcRect l="11779" t="19431" r="23533" b="50937"/>
          <a:stretch/>
        </p:blipFill>
        <p:spPr>
          <a:xfrm>
            <a:off x="4359375" y="3510650"/>
            <a:ext cx="4698998" cy="1523999"/>
          </a:xfrm>
          <a:prstGeom prst="rect">
            <a:avLst/>
          </a:prstGeom>
          <a:noFill/>
          <a:ln>
            <a:noFill/>
          </a:ln>
        </p:spPr>
      </p:pic>
      <p:pic>
        <p:nvPicPr>
          <p:cNvPr id="164" name="Shape 164" descr="IPAC TRANSACTION REPORT" title="AGENCY RECONCILIATION"/>
          <p:cNvPicPr preferRelativeResize="0"/>
          <p:nvPr/>
        </p:nvPicPr>
        <p:blipFill rotWithShape="1">
          <a:blip r:embed="rId6">
            <a:alphaModFix/>
          </a:blip>
          <a:srcRect l="30312" t="19575" r="43298" b="69841"/>
          <a:stretch/>
        </p:blipFill>
        <p:spPr>
          <a:xfrm>
            <a:off x="5732675" y="2848425"/>
            <a:ext cx="2412998" cy="544301"/>
          </a:xfrm>
          <a:prstGeom prst="rect">
            <a:avLst/>
          </a:prstGeom>
          <a:noFill/>
          <a:ln>
            <a:noFill/>
          </a:ln>
        </p:spPr>
      </p:pic>
      <p:sp>
        <p:nvSpPr>
          <p:cNvPr id="165" name="Shape 165" descr="Transaction Description: PROCEEDS FROM SAEL REGISTER P5110636." title="AGENCY RECONCILIATION"/>
          <p:cNvSpPr/>
          <p:nvPr/>
        </p:nvSpPr>
        <p:spPr>
          <a:xfrm>
            <a:off x="4232325" y="4526675"/>
            <a:ext cx="2286000" cy="5442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66" name="Shape 166" descr="Miscellaneous Information:  PROCEEDS FROM SALE REGISTER P5110636." title="AGENCY RECONCILIATION"/>
          <p:cNvSpPr/>
          <p:nvPr/>
        </p:nvSpPr>
        <p:spPr>
          <a:xfrm>
            <a:off x="6772375" y="4490450"/>
            <a:ext cx="2286000" cy="5442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Property types</a:t>
            </a:r>
            <a:endParaRPr/>
          </a:p>
        </p:txBody>
      </p:sp>
      <p:sp>
        <p:nvSpPr>
          <p:cNvPr id="64" name="Shape 64"/>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0" lvl="0" indent="0">
              <a:lnSpc>
                <a:spcPct val="100000"/>
              </a:lnSpc>
              <a:spcBef>
                <a:spcPts val="0"/>
              </a:spcBef>
              <a:spcAft>
                <a:spcPts val="0"/>
              </a:spcAft>
              <a:buNone/>
            </a:pPr>
            <a:r>
              <a:rPr lang="en" sz="900">
                <a:solidFill>
                  <a:srgbClr val="000000"/>
                </a:solidFill>
                <a:latin typeface="Verdana"/>
                <a:ea typeface="Verdana"/>
                <a:cs typeface="Verdana"/>
                <a:sym typeface="Verdana"/>
              </a:rPr>
              <a:t>Property Type is intended to assist the user in identifying the property being reported using the Regular Utilization and Donation Screening or Exception Process, in terms of its reimbursability, and in terms of the user's intent to retain sales proceeds.</a:t>
            </a:r>
            <a:endParaRPr sz="900">
              <a:solidFill>
                <a:srgbClr val="000000"/>
              </a:solidFill>
              <a:latin typeface="Verdana"/>
              <a:ea typeface="Verdana"/>
              <a:cs typeface="Verdana"/>
              <a:sym typeface="Verdana"/>
            </a:endParaRPr>
          </a:p>
          <a:p>
            <a:pPr marL="0" lvl="0" indent="0" rtl="0">
              <a:lnSpc>
                <a:spcPct val="100000"/>
              </a:lnSpc>
              <a:spcBef>
                <a:spcPts val="1600"/>
              </a:spcBef>
              <a:spcAft>
                <a:spcPts val="0"/>
              </a:spcAft>
              <a:buNone/>
            </a:pPr>
            <a:r>
              <a:rPr lang="en" sz="900" b="1">
                <a:solidFill>
                  <a:srgbClr val="000000"/>
                </a:solidFill>
                <a:latin typeface="Verdana"/>
                <a:ea typeface="Verdana"/>
                <a:cs typeface="Verdana"/>
                <a:sym typeface="Verdana"/>
              </a:rPr>
              <a:t>REGULAR UTILIZATION AND DONATION SCREENING OPTIONS</a:t>
            </a:r>
            <a:endParaRPr sz="900" b="1">
              <a:solidFill>
                <a:srgbClr val="000000"/>
              </a:solidFill>
              <a:latin typeface="Verdana"/>
              <a:ea typeface="Verdana"/>
              <a:cs typeface="Verdana"/>
              <a:sym typeface="Verdana"/>
            </a:endParaRPr>
          </a:p>
          <a:p>
            <a:pPr marL="0" lvl="0" indent="0">
              <a:lnSpc>
                <a:spcPct val="100000"/>
              </a:lnSpc>
              <a:spcBef>
                <a:spcPts val="0"/>
              </a:spcBef>
              <a:spcAft>
                <a:spcPts val="0"/>
              </a:spcAft>
              <a:buNone/>
            </a:pPr>
            <a:r>
              <a:rPr lang="en" sz="900">
                <a:solidFill>
                  <a:srgbClr val="000000"/>
                </a:solidFill>
                <a:latin typeface="Verdana"/>
                <a:ea typeface="Verdana"/>
                <a:cs typeface="Verdana"/>
                <a:sym typeface="Verdana"/>
              </a:rPr>
              <a:t>To select Regular Utilization and Donation Screening, you must select one of the three radio buttons:</a:t>
            </a:r>
            <a:endParaRPr sz="900">
              <a:solidFill>
                <a:srgbClr val="000000"/>
              </a:solidFill>
              <a:latin typeface="Verdana"/>
              <a:ea typeface="Verdana"/>
              <a:cs typeface="Verdana"/>
              <a:sym typeface="Verdana"/>
            </a:endParaRPr>
          </a:p>
          <a:p>
            <a:pPr marL="457200" lvl="0" indent="-285750" rtl="0">
              <a:lnSpc>
                <a:spcPct val="100000"/>
              </a:lnSpc>
              <a:spcBef>
                <a:spcPts val="160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No Special Requirements</a:t>
            </a:r>
            <a:endParaRPr sz="900">
              <a:solidFill>
                <a:srgbClr val="000000"/>
              </a:solidFill>
              <a:latin typeface="Verdana"/>
              <a:ea typeface="Verdana"/>
              <a:cs typeface="Verdana"/>
              <a:sym typeface="Verdana"/>
            </a:endParaRPr>
          </a:p>
          <a:p>
            <a:pPr marL="457200" lvl="0" indent="-285750" rtl="0">
              <a:lnSpc>
                <a:spcPct val="100000"/>
              </a:lnSpc>
              <a:spcBef>
                <a:spcPts val="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Surplus Sales Proceeds Retention</a:t>
            </a:r>
            <a:endParaRPr sz="900">
              <a:solidFill>
                <a:srgbClr val="000000"/>
              </a:solidFill>
              <a:latin typeface="Verdana"/>
              <a:ea typeface="Verdana"/>
              <a:cs typeface="Verdana"/>
              <a:sym typeface="Verdana"/>
            </a:endParaRPr>
          </a:p>
          <a:p>
            <a:pPr marL="457200" lvl="0" indent="-285750" rtl="0">
              <a:lnSpc>
                <a:spcPct val="100000"/>
              </a:lnSpc>
              <a:spcBef>
                <a:spcPts val="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Property Was Purchased With Working Capital or Revolving Funds</a:t>
            </a:r>
            <a:endParaRPr sz="900">
              <a:solidFill>
                <a:srgbClr val="000000"/>
              </a:solidFill>
              <a:latin typeface="Verdana"/>
              <a:ea typeface="Verdana"/>
              <a:cs typeface="Verdana"/>
              <a:sym typeface="Verdana"/>
            </a:endParaRPr>
          </a:p>
          <a:p>
            <a:pPr marL="0" lvl="0" indent="0" rtl="0">
              <a:lnSpc>
                <a:spcPct val="100000"/>
              </a:lnSpc>
              <a:spcBef>
                <a:spcPts val="0"/>
              </a:spcBef>
              <a:spcAft>
                <a:spcPts val="0"/>
              </a:spcAft>
              <a:buNone/>
            </a:pPr>
            <a:endParaRPr sz="900">
              <a:solidFill>
                <a:srgbClr val="000000"/>
              </a:solidFill>
              <a:latin typeface="Verdana"/>
              <a:ea typeface="Verdana"/>
              <a:cs typeface="Verdana"/>
              <a:sym typeface="Verdana"/>
            </a:endParaRPr>
          </a:p>
          <a:p>
            <a:pPr marL="0" lvl="0" indent="0" rtl="0">
              <a:lnSpc>
                <a:spcPct val="100000"/>
              </a:lnSpc>
              <a:spcBef>
                <a:spcPts val="0"/>
              </a:spcBef>
              <a:spcAft>
                <a:spcPts val="0"/>
              </a:spcAft>
              <a:buNone/>
            </a:pPr>
            <a:endParaRPr sz="900">
              <a:solidFill>
                <a:srgbClr val="000000"/>
              </a:solidFill>
              <a:latin typeface="Verdana"/>
              <a:ea typeface="Verdana"/>
              <a:cs typeface="Verdana"/>
              <a:sym typeface="Verdana"/>
            </a:endParaRPr>
          </a:p>
          <a:p>
            <a:pPr marL="0" lvl="0" indent="0" rtl="0">
              <a:lnSpc>
                <a:spcPct val="100000"/>
              </a:lnSpc>
              <a:spcBef>
                <a:spcPts val="0"/>
              </a:spcBef>
              <a:spcAft>
                <a:spcPts val="0"/>
              </a:spcAft>
              <a:buNone/>
            </a:pPr>
            <a:r>
              <a:rPr lang="en" sz="900" b="1">
                <a:solidFill>
                  <a:srgbClr val="000000"/>
                </a:solidFill>
                <a:latin typeface="Verdana"/>
                <a:ea typeface="Verdana"/>
                <a:cs typeface="Verdana"/>
                <a:sym typeface="Verdana"/>
              </a:rPr>
              <a:t>EXCEPTIONS OPTIONS</a:t>
            </a:r>
            <a:endParaRPr sz="900" b="1">
              <a:solidFill>
                <a:srgbClr val="000000"/>
              </a:solidFill>
              <a:latin typeface="Verdana"/>
              <a:ea typeface="Verdana"/>
              <a:cs typeface="Verdana"/>
              <a:sym typeface="Verdana"/>
            </a:endParaRPr>
          </a:p>
          <a:p>
            <a:pPr marL="0" lvl="0" indent="0">
              <a:lnSpc>
                <a:spcPct val="100000"/>
              </a:lnSpc>
              <a:spcBef>
                <a:spcPts val="0"/>
              </a:spcBef>
              <a:spcAft>
                <a:spcPts val="0"/>
              </a:spcAft>
              <a:buNone/>
            </a:pPr>
            <a:r>
              <a:rPr lang="en" sz="900">
                <a:solidFill>
                  <a:srgbClr val="000000"/>
                </a:solidFill>
                <a:latin typeface="Verdana"/>
                <a:ea typeface="Verdana"/>
                <a:cs typeface="Verdana"/>
                <a:sym typeface="Verdana"/>
              </a:rPr>
              <a:t>To select Exception options, you must select one of the four radio buttons</a:t>
            </a:r>
            <a:endParaRPr sz="900">
              <a:solidFill>
                <a:srgbClr val="000000"/>
              </a:solidFill>
              <a:latin typeface="Verdana"/>
              <a:ea typeface="Verdana"/>
              <a:cs typeface="Verdana"/>
              <a:sym typeface="Verdana"/>
            </a:endParaRPr>
          </a:p>
          <a:p>
            <a:pPr marL="457200" lvl="0" indent="-285750" rtl="0">
              <a:lnSpc>
                <a:spcPct val="100000"/>
              </a:lnSpc>
              <a:spcBef>
                <a:spcPts val="160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Exchange Sale (Replacement Authority)</a:t>
            </a:r>
            <a:endParaRPr sz="900">
              <a:solidFill>
                <a:srgbClr val="000000"/>
              </a:solidFill>
              <a:latin typeface="Verdana"/>
              <a:ea typeface="Verdana"/>
              <a:cs typeface="Verdana"/>
              <a:sym typeface="Verdana"/>
            </a:endParaRPr>
          </a:p>
          <a:p>
            <a:pPr marL="457200" lvl="0" indent="-285750" rtl="0">
              <a:lnSpc>
                <a:spcPct val="100000"/>
              </a:lnSpc>
              <a:spcBef>
                <a:spcPts val="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Special legislative authority</a:t>
            </a:r>
            <a:endParaRPr sz="900">
              <a:solidFill>
                <a:srgbClr val="000000"/>
              </a:solidFill>
              <a:latin typeface="Verdana"/>
              <a:ea typeface="Verdana"/>
              <a:cs typeface="Verdana"/>
              <a:sym typeface="Verdana"/>
            </a:endParaRPr>
          </a:p>
          <a:p>
            <a:pPr marL="457200" lvl="0" indent="-285750" rtl="0">
              <a:lnSpc>
                <a:spcPct val="100000"/>
              </a:lnSpc>
              <a:spcBef>
                <a:spcPts val="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Property was purchased with non-appropriated funds</a:t>
            </a:r>
            <a:endParaRPr sz="900">
              <a:solidFill>
                <a:srgbClr val="000000"/>
              </a:solidFill>
              <a:latin typeface="Verdana"/>
              <a:ea typeface="Verdana"/>
              <a:cs typeface="Verdana"/>
              <a:sym typeface="Verdana"/>
            </a:endParaRPr>
          </a:p>
          <a:p>
            <a:pPr marL="457200" lvl="0" indent="-285750" rtl="0">
              <a:lnSpc>
                <a:spcPct val="100000"/>
              </a:lnSpc>
              <a:spcBef>
                <a:spcPts val="0"/>
              </a:spcBef>
              <a:spcAft>
                <a:spcPts val="0"/>
              </a:spcAft>
              <a:buClr>
                <a:srgbClr val="000000"/>
              </a:buClr>
              <a:buSzPts val="900"/>
              <a:buFont typeface="Verdana"/>
              <a:buChar char="●"/>
            </a:pPr>
            <a:r>
              <a:rPr lang="en" sz="900">
                <a:solidFill>
                  <a:srgbClr val="000000"/>
                </a:solidFill>
                <a:latin typeface="Verdana"/>
                <a:ea typeface="Verdana"/>
                <a:cs typeface="Verdana"/>
                <a:sym typeface="Verdana"/>
              </a:rPr>
              <a:t>Property is reported by a wholly owned or mixed-ownership Government corporation</a:t>
            </a:r>
            <a:endParaRPr sz="900">
              <a:solidFill>
                <a:srgbClr val="000000"/>
              </a:solidFill>
              <a:latin typeface="Verdana"/>
              <a:ea typeface="Verdana"/>
              <a:cs typeface="Verdana"/>
              <a:sym typeface="Verdana"/>
            </a:endParaRPr>
          </a:p>
          <a:p>
            <a:pPr marL="0" lvl="0" indent="0" rtl="0">
              <a:lnSpc>
                <a:spcPct val="100000"/>
              </a:lnSpc>
              <a:spcBef>
                <a:spcPts val="0"/>
              </a:spcBef>
              <a:spcAft>
                <a:spcPts val="0"/>
              </a:spcAft>
              <a:buNone/>
            </a:pPr>
            <a:endParaRPr sz="900">
              <a:solidFill>
                <a:srgbClr val="000000"/>
              </a:solidFill>
              <a:latin typeface="Verdana"/>
              <a:ea typeface="Verdana"/>
              <a:cs typeface="Verdana"/>
              <a:sym typeface="Verdana"/>
            </a:endParaRPr>
          </a:p>
          <a:p>
            <a:pPr marL="0" lvl="0" indent="0" rtl="0">
              <a:lnSpc>
                <a:spcPct val="100000"/>
              </a:lnSpc>
              <a:spcBef>
                <a:spcPts val="1600"/>
              </a:spcBef>
              <a:spcAft>
                <a:spcPts val="0"/>
              </a:spcAft>
              <a:buNone/>
            </a:pPr>
            <a:r>
              <a:rPr lang="en" sz="900" b="1">
                <a:solidFill>
                  <a:srgbClr val="000000"/>
                </a:solidFill>
                <a:latin typeface="Verdana"/>
                <a:ea typeface="Verdana"/>
                <a:cs typeface="Verdana"/>
                <a:sym typeface="Verdana"/>
              </a:rPr>
              <a:t>For ALL options except "No Special Requirements" the associated financial information (Appropriation Code or Fund To Be Reimbursed and the Agency Location Code) must be provided. Agencies are also encouraged to report the fair market value for reimbursable sales.</a:t>
            </a:r>
            <a:endParaRPr sz="900">
              <a:solidFill>
                <a:srgbClr val="000000"/>
              </a:solidFill>
              <a:latin typeface="Verdana"/>
              <a:ea typeface="Verdana"/>
              <a:cs typeface="Verdana"/>
              <a:sym typeface="Verdana"/>
            </a:endParaRPr>
          </a:p>
          <a:p>
            <a:pPr marL="0" lvl="0" indent="0">
              <a:lnSpc>
                <a:spcPct val="100000"/>
              </a:lnSpc>
              <a:spcBef>
                <a:spcPts val="0"/>
              </a:spcBef>
              <a:spcAft>
                <a:spcPts val="1600"/>
              </a:spcAft>
              <a:buNone/>
            </a:pPr>
            <a:endParaRPr sz="900">
              <a:solidFill>
                <a:srgbClr val="000000"/>
              </a:solidFill>
              <a:latin typeface="Verdana"/>
              <a:ea typeface="Verdana"/>
              <a:cs typeface="Verdana"/>
              <a:sym typeface="Verdan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are the most common Property types?</a:t>
            </a:r>
            <a:endParaRPr/>
          </a:p>
        </p:txBody>
      </p:sp>
      <p:sp>
        <p:nvSpPr>
          <p:cNvPr id="70" name="Shape 70"/>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rgbClr val="000000"/>
              </a:buClr>
              <a:buSzPts val="1800"/>
              <a:buChar char="●"/>
            </a:pPr>
            <a:r>
              <a:rPr lang="en">
                <a:solidFill>
                  <a:srgbClr val="000000"/>
                </a:solidFill>
              </a:rPr>
              <a:t>No Special Requirements</a:t>
            </a:r>
            <a:endParaRPr>
              <a:solidFill>
                <a:srgbClr val="000000"/>
              </a:solidFill>
            </a:endParaRPr>
          </a:p>
          <a:p>
            <a:pPr marL="914400" lvl="1" indent="-317500" rtl="0">
              <a:spcBef>
                <a:spcPts val="0"/>
              </a:spcBef>
              <a:spcAft>
                <a:spcPts val="0"/>
              </a:spcAft>
              <a:buClr>
                <a:srgbClr val="000000"/>
              </a:buClr>
              <a:buSzPts val="1400"/>
              <a:buChar char="○"/>
            </a:pPr>
            <a:r>
              <a:rPr lang="en">
                <a:solidFill>
                  <a:srgbClr val="000000"/>
                </a:solidFill>
              </a:rPr>
              <a:t>Regular excess property; the agency just needs to get rid of it. In this case, no reimbursement is offered to the agency. </a:t>
            </a:r>
            <a:endParaRPr>
              <a:solidFill>
                <a:srgbClr val="000000"/>
              </a:solidFill>
            </a:endParaRPr>
          </a:p>
          <a:p>
            <a:pPr marL="457200" lvl="0" indent="-342900" rtl="0">
              <a:spcBef>
                <a:spcPts val="0"/>
              </a:spcBef>
              <a:spcAft>
                <a:spcPts val="0"/>
              </a:spcAft>
              <a:buClr>
                <a:srgbClr val="000000"/>
              </a:buClr>
              <a:buSzPts val="1800"/>
              <a:buChar char="●"/>
            </a:pPr>
            <a:r>
              <a:rPr lang="en">
                <a:solidFill>
                  <a:srgbClr val="000000"/>
                </a:solidFill>
              </a:rPr>
              <a:t>Exchange Sale</a:t>
            </a:r>
            <a:endParaRPr>
              <a:solidFill>
                <a:srgbClr val="000000"/>
              </a:solidFill>
            </a:endParaRPr>
          </a:p>
          <a:p>
            <a:pPr marL="914400" lvl="1" indent="-317500" rtl="0">
              <a:spcBef>
                <a:spcPts val="0"/>
              </a:spcBef>
              <a:spcAft>
                <a:spcPts val="0"/>
              </a:spcAft>
              <a:buClr>
                <a:srgbClr val="000000"/>
              </a:buClr>
              <a:buSzPts val="1400"/>
              <a:buChar char="○"/>
            </a:pPr>
            <a:r>
              <a:rPr lang="en">
                <a:solidFill>
                  <a:srgbClr val="000000"/>
                </a:solidFill>
              </a:rPr>
              <a:t>Property that the agency has a continuing need for (i.e. replacement property).</a:t>
            </a:r>
            <a:endParaRPr>
              <a:solidFill>
                <a:srgbClr val="000000"/>
              </a:solidFill>
            </a:endParaRPr>
          </a:p>
          <a:p>
            <a:pPr marL="457200" lvl="0" indent="-342900" rtl="0">
              <a:spcBef>
                <a:spcPts val="0"/>
              </a:spcBef>
              <a:spcAft>
                <a:spcPts val="0"/>
              </a:spcAft>
              <a:buClr>
                <a:srgbClr val="000000"/>
              </a:buClr>
              <a:buSzPts val="1800"/>
              <a:buChar char="●"/>
            </a:pPr>
            <a:r>
              <a:rPr lang="en">
                <a:solidFill>
                  <a:srgbClr val="000000"/>
                </a:solidFill>
              </a:rPr>
              <a:t>Surplus Sale Proceeds Retention</a:t>
            </a:r>
            <a:endParaRPr>
              <a:solidFill>
                <a:srgbClr val="000000"/>
              </a:solidFill>
            </a:endParaRPr>
          </a:p>
          <a:p>
            <a:pPr marL="914400" lvl="1" indent="-317500" rtl="0">
              <a:spcBef>
                <a:spcPts val="0"/>
              </a:spcBef>
              <a:spcAft>
                <a:spcPts val="0"/>
              </a:spcAft>
              <a:buClr>
                <a:srgbClr val="000000"/>
              </a:buClr>
              <a:buSzPts val="1400"/>
              <a:buChar char="○"/>
            </a:pPr>
            <a:r>
              <a:rPr lang="en">
                <a:solidFill>
                  <a:srgbClr val="000000"/>
                </a:solidFill>
              </a:rPr>
              <a:t>Property where the agency can be reimbursed for cost associated with preparing an item for sale.</a:t>
            </a:r>
            <a:endParaRPr sz="1400" i="1">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How to select your sale type in gsaxcess</a:t>
            </a:r>
            <a:endParaRPr/>
          </a:p>
        </p:txBody>
      </p:sp>
      <p:sp>
        <p:nvSpPr>
          <p:cNvPr id="76" name="Shape 76"/>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rgbClr val="000000"/>
              </a:buClr>
              <a:buSzPts val="1800"/>
              <a:buChar char="●"/>
            </a:pPr>
            <a:r>
              <a:rPr lang="en">
                <a:solidFill>
                  <a:srgbClr val="000000"/>
                </a:solidFill>
              </a:rPr>
              <a:t>Exchange Sale</a:t>
            </a:r>
            <a:endParaRPr>
              <a:solidFill>
                <a:srgbClr val="000000"/>
              </a:solidFill>
            </a:endParaRPr>
          </a:p>
          <a:p>
            <a:pPr marL="914400" lvl="1" indent="-317500" rtl="0">
              <a:spcBef>
                <a:spcPts val="0"/>
              </a:spcBef>
              <a:spcAft>
                <a:spcPts val="0"/>
              </a:spcAft>
              <a:buClr>
                <a:srgbClr val="000000"/>
              </a:buClr>
              <a:buSzPts val="1400"/>
              <a:buChar char="○"/>
            </a:pPr>
            <a:r>
              <a:rPr lang="en">
                <a:solidFill>
                  <a:srgbClr val="000000"/>
                </a:solidFill>
              </a:rPr>
              <a:t>From the Create Property Report Screen:</a:t>
            </a:r>
            <a:endParaRPr>
              <a:solidFill>
                <a:srgbClr val="000000"/>
              </a:solidFill>
            </a:endParaRPr>
          </a:p>
          <a:p>
            <a:pPr marL="1371600" lvl="2" indent="-317500" rtl="0">
              <a:spcBef>
                <a:spcPts val="0"/>
              </a:spcBef>
              <a:spcAft>
                <a:spcPts val="0"/>
              </a:spcAft>
              <a:buClr>
                <a:srgbClr val="000000"/>
              </a:buClr>
              <a:buSzPts val="1400"/>
              <a:buChar char="■"/>
            </a:pPr>
            <a:r>
              <a:rPr lang="en">
                <a:solidFill>
                  <a:srgbClr val="000000"/>
                </a:solidFill>
              </a:rPr>
              <a:t>Scroll down to “Property Type”</a:t>
            </a:r>
            <a:endParaRPr>
              <a:solidFill>
                <a:srgbClr val="000000"/>
              </a:solidFill>
            </a:endParaRPr>
          </a:p>
          <a:p>
            <a:pPr marL="1371600" lvl="2" indent="-317500" rtl="0">
              <a:spcBef>
                <a:spcPts val="0"/>
              </a:spcBef>
              <a:spcAft>
                <a:spcPts val="0"/>
              </a:spcAft>
              <a:buClr>
                <a:srgbClr val="000000"/>
              </a:buClr>
              <a:buSzPts val="1400"/>
              <a:buChar char="■"/>
            </a:pPr>
            <a:r>
              <a:rPr lang="en">
                <a:solidFill>
                  <a:srgbClr val="000000"/>
                </a:solidFill>
              </a:rPr>
              <a:t>Click the radio button for “Exceptions” - this will show a drop down with addition options.</a:t>
            </a:r>
            <a:endParaRPr>
              <a:solidFill>
                <a:srgbClr val="000000"/>
              </a:solidFill>
            </a:endParaRPr>
          </a:p>
          <a:p>
            <a:pPr marL="1371600" lvl="2" indent="-317500" rtl="0">
              <a:spcBef>
                <a:spcPts val="0"/>
              </a:spcBef>
              <a:spcAft>
                <a:spcPts val="0"/>
              </a:spcAft>
              <a:buClr>
                <a:srgbClr val="000000"/>
              </a:buClr>
              <a:buSzPts val="1400"/>
              <a:buChar char="■"/>
            </a:pPr>
            <a:r>
              <a:rPr lang="en">
                <a:solidFill>
                  <a:srgbClr val="000000"/>
                </a:solidFill>
              </a:rPr>
              <a:t>Select “Exchange Sale”</a:t>
            </a:r>
            <a:endParaRPr>
              <a:solidFill>
                <a:srgbClr val="000000"/>
              </a:solidFill>
            </a:endParaRPr>
          </a:p>
          <a:p>
            <a:pPr marL="457200" lvl="0" indent="-342900" rtl="0">
              <a:spcBef>
                <a:spcPts val="0"/>
              </a:spcBef>
              <a:spcAft>
                <a:spcPts val="0"/>
              </a:spcAft>
              <a:buClr>
                <a:srgbClr val="000000"/>
              </a:buClr>
              <a:buSzPts val="1800"/>
              <a:buChar char="●"/>
            </a:pPr>
            <a:r>
              <a:rPr lang="en">
                <a:solidFill>
                  <a:srgbClr val="000000"/>
                </a:solidFill>
              </a:rPr>
              <a:t>Surplus Sale Proceeds Retention</a:t>
            </a:r>
            <a:endParaRPr>
              <a:solidFill>
                <a:srgbClr val="000000"/>
              </a:solidFill>
            </a:endParaRPr>
          </a:p>
          <a:p>
            <a:pPr marL="914400" lvl="1" indent="-317500" rtl="0">
              <a:spcBef>
                <a:spcPts val="0"/>
              </a:spcBef>
              <a:spcAft>
                <a:spcPts val="0"/>
              </a:spcAft>
              <a:buClr>
                <a:srgbClr val="000000"/>
              </a:buClr>
              <a:buSzPts val="1400"/>
              <a:buChar char="○"/>
            </a:pPr>
            <a:r>
              <a:rPr lang="en">
                <a:solidFill>
                  <a:srgbClr val="000000"/>
                </a:solidFill>
              </a:rPr>
              <a:t>From the Create Property Report Screen:</a:t>
            </a:r>
            <a:endParaRPr>
              <a:solidFill>
                <a:srgbClr val="000000"/>
              </a:solidFill>
            </a:endParaRPr>
          </a:p>
          <a:p>
            <a:pPr marL="1371600" lvl="2" indent="-317500" rtl="0">
              <a:spcBef>
                <a:spcPts val="0"/>
              </a:spcBef>
              <a:spcAft>
                <a:spcPts val="0"/>
              </a:spcAft>
              <a:buClr>
                <a:srgbClr val="000000"/>
              </a:buClr>
              <a:buSzPts val="1400"/>
              <a:buChar char="■"/>
            </a:pPr>
            <a:r>
              <a:rPr lang="en">
                <a:solidFill>
                  <a:srgbClr val="000000"/>
                </a:solidFill>
              </a:rPr>
              <a:t>Scroll down to “Property Type”</a:t>
            </a:r>
            <a:endParaRPr>
              <a:solidFill>
                <a:srgbClr val="000000"/>
              </a:solidFill>
            </a:endParaRPr>
          </a:p>
          <a:p>
            <a:pPr marL="1371600" lvl="2" indent="-317500" rtl="0">
              <a:spcBef>
                <a:spcPts val="0"/>
              </a:spcBef>
              <a:spcAft>
                <a:spcPts val="0"/>
              </a:spcAft>
              <a:buClr>
                <a:srgbClr val="000000"/>
              </a:buClr>
              <a:buSzPts val="1400"/>
              <a:buChar char="■"/>
            </a:pPr>
            <a:r>
              <a:rPr lang="en">
                <a:solidFill>
                  <a:srgbClr val="000000"/>
                </a:solidFill>
              </a:rPr>
              <a:t>Select “Surplus sale proceeds retention”</a:t>
            </a:r>
            <a:endParaRPr>
              <a:solidFill>
                <a:srgbClr val="000000"/>
              </a:solidFill>
            </a:endParaRPr>
          </a:p>
          <a:p>
            <a:pPr marL="0" lvl="0" indent="0" rtl="0">
              <a:spcBef>
                <a:spcPts val="1600"/>
              </a:spcBef>
              <a:spcAft>
                <a:spcPts val="0"/>
              </a:spcAft>
              <a:buNone/>
            </a:pPr>
            <a:r>
              <a:rPr lang="en">
                <a:solidFill>
                  <a:srgbClr val="000000"/>
                </a:solidFill>
              </a:rPr>
              <a:t>In BOTH cases, you must enter the appropriate financial data in order to ensure timely reimbursement to your agency.</a:t>
            </a:r>
            <a:endParaRPr>
              <a:solidFill>
                <a:srgbClr val="000000"/>
              </a:solidFill>
            </a:endParaRPr>
          </a:p>
          <a:p>
            <a:pPr marL="0" lvl="0" indent="0" algn="ctr" rtl="0">
              <a:spcBef>
                <a:spcPts val="1600"/>
              </a:spcBef>
              <a:spcAft>
                <a:spcPts val="1600"/>
              </a:spcAft>
              <a:buNone/>
            </a:pPr>
            <a:endParaRPr sz="140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Shape 81" descr="Report" title="Report"/>
          <p:cNvPicPr preferRelativeResize="0"/>
          <p:nvPr/>
        </p:nvPicPr>
        <p:blipFill>
          <a:blip r:embed="rId3">
            <a:alphaModFix/>
          </a:blip>
          <a:stretch>
            <a:fillRect/>
          </a:stretch>
        </p:blipFill>
        <p:spPr>
          <a:xfrm>
            <a:off x="-7434" y="666750"/>
            <a:ext cx="9075234" cy="4405509"/>
          </a:xfrm>
          <a:prstGeom prst="rect">
            <a:avLst/>
          </a:prstGeom>
          <a:noFill/>
          <a:ln>
            <a:noFill/>
          </a:ln>
        </p:spPr>
      </p:pic>
      <p:pic>
        <p:nvPicPr>
          <p:cNvPr id="82" name="Shape 82" descr="Report" title="Report"/>
          <p:cNvPicPr preferRelativeResize="0"/>
          <p:nvPr/>
        </p:nvPicPr>
        <p:blipFill>
          <a:blip r:embed="rId4">
            <a:alphaModFix/>
          </a:blip>
          <a:stretch>
            <a:fillRect/>
          </a:stretch>
        </p:blipFill>
        <p:spPr>
          <a:xfrm>
            <a:off x="1524000" y="1327751"/>
            <a:ext cx="7426150" cy="1615450"/>
          </a:xfrm>
          <a:prstGeom prst="rect">
            <a:avLst/>
          </a:prstGeom>
          <a:noFill/>
          <a:ln w="19050" cap="flat" cmpd="sng">
            <a:solidFill>
              <a:srgbClr val="FF0000"/>
            </a:solidFill>
            <a:prstDash val="solid"/>
            <a:round/>
            <a:headEnd type="none" w="sm" len="sm"/>
            <a:tailEnd type="none" w="sm" len="sm"/>
          </a:ln>
        </p:spPr>
      </p:pic>
      <p:cxnSp>
        <p:nvCxnSpPr>
          <p:cNvPr id="83" name="Shape 83" descr="An arrow pointing to Property Type." title="Report"/>
          <p:cNvCxnSpPr/>
          <p:nvPr/>
        </p:nvCxnSpPr>
        <p:spPr>
          <a:xfrm flipV="1">
            <a:off x="564900" y="1504950"/>
            <a:ext cx="959100" cy="2303700"/>
          </a:xfrm>
          <a:prstGeom prst="straightConnector1">
            <a:avLst/>
          </a:prstGeom>
          <a:noFill/>
          <a:ln w="9525" cap="flat" cmpd="sng">
            <a:solidFill>
              <a:srgbClr val="FF0000"/>
            </a:solidFill>
            <a:prstDash val="solid"/>
            <a:round/>
            <a:headEnd type="none" w="med" len="med"/>
            <a:tailEnd type="triangle" w="med" len="med"/>
          </a:ln>
        </p:spPr>
      </p:cxnSp>
      <p:sp>
        <p:nvSpPr>
          <p:cNvPr id="6" name="Shape 94"/>
          <p:cNvSpPr txBox="1">
            <a:spLocks noGrp="1"/>
          </p:cNvSpPr>
          <p:nvPr>
            <p:ph type="title"/>
          </p:nvPr>
        </p:nvSpPr>
        <p:spPr>
          <a:xfrm>
            <a:off x="269883" y="5664"/>
            <a:ext cx="8520600" cy="80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smtClean="0"/>
              <a:t>Where Do I select my reimbursement type?</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U&amp;D Process</a:t>
            </a:r>
            <a:endParaRPr/>
          </a:p>
        </p:txBody>
      </p:sp>
      <p:sp>
        <p:nvSpPr>
          <p:cNvPr id="114" name="Shape 114"/>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For transfers of Exchange Sale items:</a:t>
            </a:r>
            <a:endParaRPr/>
          </a:p>
          <a:p>
            <a:pPr marL="457200" lvl="0" indent="-342900">
              <a:spcBef>
                <a:spcPts val="1600"/>
              </a:spcBef>
              <a:spcAft>
                <a:spcPts val="0"/>
              </a:spcAft>
              <a:buSzPts val="1800"/>
              <a:buChar char="●"/>
            </a:pPr>
            <a:r>
              <a:rPr lang="en"/>
              <a:t>For transfers made between federal agencies, GSA doesn't handle the financial piece - we rely on the federal agencies to arrange and complete the payment process.</a:t>
            </a:r>
            <a:endParaRPr/>
          </a:p>
          <a:p>
            <a:pPr marL="0" lvl="0" indent="0">
              <a:spcBef>
                <a:spcPts val="1600"/>
              </a:spcBef>
              <a:spcAft>
                <a:spcPts val="0"/>
              </a:spcAft>
              <a:buNone/>
            </a:pPr>
            <a:r>
              <a:rPr lang="en"/>
              <a:t>For donations of Exchange Sale items:</a:t>
            </a:r>
            <a:endParaRPr/>
          </a:p>
          <a:p>
            <a:pPr marL="457200" lvl="0" indent="-342900">
              <a:spcBef>
                <a:spcPts val="1600"/>
              </a:spcBef>
              <a:spcAft>
                <a:spcPts val="0"/>
              </a:spcAft>
              <a:buSzPts val="1800"/>
              <a:buChar char="●"/>
            </a:pPr>
            <a:r>
              <a:rPr lang="en"/>
              <a:t>Exchange sale property cannot be donated. However, in certain circumstances, GSA can conduct a direct sale to an interested public body. The process as described for sales would apply.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financial information is required?	</a:t>
            </a:r>
            <a:endParaRPr/>
          </a:p>
        </p:txBody>
      </p:sp>
      <p:sp>
        <p:nvSpPr>
          <p:cNvPr id="89" name="Shape 89"/>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rgbClr val="000000"/>
              </a:buClr>
              <a:buSzPts val="1800"/>
              <a:buChar char="●"/>
            </a:pPr>
            <a:r>
              <a:rPr lang="en" dirty="0">
                <a:solidFill>
                  <a:srgbClr val="000000"/>
                </a:solidFill>
              </a:rPr>
              <a:t>Agency Location Code (ALC)</a:t>
            </a:r>
            <a:endParaRPr dirty="0">
              <a:solidFill>
                <a:srgbClr val="000000"/>
              </a:solidFill>
            </a:endParaRPr>
          </a:p>
          <a:p>
            <a:pPr marL="457200" lvl="0" indent="-342900" rtl="0">
              <a:spcBef>
                <a:spcPts val="0"/>
              </a:spcBef>
              <a:spcAft>
                <a:spcPts val="0"/>
              </a:spcAft>
              <a:buClr>
                <a:srgbClr val="000000"/>
              </a:buClr>
              <a:buSzPts val="1800"/>
              <a:buChar char="●"/>
            </a:pPr>
            <a:r>
              <a:rPr lang="en" dirty="0">
                <a:solidFill>
                  <a:srgbClr val="000000"/>
                </a:solidFill>
              </a:rPr>
              <a:t>Treasury Accounting Symbol (TAS) or Appropriation Fund Symbol (AFS)</a:t>
            </a:r>
            <a:endParaRPr dirty="0">
              <a:solidFill>
                <a:srgbClr val="000000"/>
              </a:solidFill>
            </a:endParaRPr>
          </a:p>
          <a:p>
            <a:pPr marL="457200" lvl="0" indent="-342900" rtl="0">
              <a:spcBef>
                <a:spcPts val="0"/>
              </a:spcBef>
              <a:spcAft>
                <a:spcPts val="0"/>
              </a:spcAft>
              <a:buClr>
                <a:srgbClr val="000000"/>
              </a:buClr>
              <a:buSzPts val="1800"/>
              <a:buChar char="●"/>
            </a:pPr>
            <a:r>
              <a:rPr lang="en" u="sng" dirty="0">
                <a:solidFill>
                  <a:srgbClr val="000000"/>
                </a:solidFill>
              </a:rPr>
              <a:t>For Military only</a:t>
            </a:r>
            <a:r>
              <a:rPr lang="en" dirty="0">
                <a:solidFill>
                  <a:srgbClr val="000000"/>
                </a:solidFill>
              </a:rPr>
              <a:t>:</a:t>
            </a:r>
            <a:r>
              <a:rPr lang="en" dirty="0">
                <a:solidFill>
                  <a:srgbClr val="000000"/>
                </a:solidFill>
                <a:highlight>
                  <a:srgbClr val="FFFFFF"/>
                </a:highlight>
              </a:rPr>
              <a:t>Fiscal Station Number (FSN)</a:t>
            </a:r>
            <a:endParaRPr dirty="0">
              <a:solidFill>
                <a:srgbClr val="000000"/>
              </a:solidFill>
            </a:endParaRPr>
          </a:p>
          <a:p>
            <a:pPr marL="457200" lvl="0" indent="-342900" rtl="0">
              <a:spcBef>
                <a:spcPts val="0"/>
              </a:spcBef>
              <a:spcAft>
                <a:spcPts val="0"/>
              </a:spcAft>
              <a:buClr>
                <a:srgbClr val="000000"/>
              </a:buClr>
              <a:buSzPts val="1800"/>
              <a:buChar char="●"/>
            </a:pPr>
            <a:r>
              <a:rPr lang="en" b="1" u="sng" dirty="0">
                <a:solidFill>
                  <a:srgbClr val="000000"/>
                </a:solidFill>
              </a:rPr>
              <a:t>Do NOT</a:t>
            </a:r>
            <a:endParaRPr b="1" u="sng" dirty="0">
              <a:solidFill>
                <a:srgbClr val="000000"/>
              </a:solidFill>
            </a:endParaRPr>
          </a:p>
          <a:p>
            <a:pPr marL="914400" lvl="1" indent="-317500" rtl="0">
              <a:spcBef>
                <a:spcPts val="0"/>
              </a:spcBef>
              <a:spcAft>
                <a:spcPts val="0"/>
              </a:spcAft>
              <a:buClr>
                <a:srgbClr val="000000"/>
              </a:buClr>
              <a:buSzPts val="1400"/>
              <a:buChar char="○"/>
            </a:pPr>
            <a:r>
              <a:rPr lang="en" b="1" dirty="0">
                <a:solidFill>
                  <a:srgbClr val="000000"/>
                </a:solidFill>
              </a:rPr>
              <a:t>Report the item if this information is not 100% accurate or valid</a:t>
            </a:r>
            <a:endParaRPr b="1" dirty="0">
              <a:solidFill>
                <a:srgbClr val="000000"/>
              </a:solidFill>
            </a:endParaRPr>
          </a:p>
          <a:p>
            <a:pPr marL="914400" lvl="1" indent="-317500" rtl="0">
              <a:spcBef>
                <a:spcPts val="0"/>
              </a:spcBef>
              <a:spcAft>
                <a:spcPts val="0"/>
              </a:spcAft>
              <a:buClr>
                <a:srgbClr val="000000"/>
              </a:buClr>
              <a:buSzPts val="1400"/>
              <a:buChar char="○"/>
            </a:pPr>
            <a:r>
              <a:rPr lang="en" b="1" dirty="0">
                <a:solidFill>
                  <a:srgbClr val="000000"/>
                </a:solidFill>
              </a:rPr>
              <a:t>Input random characters just to satisfy the field requirements. </a:t>
            </a:r>
            <a:endParaRPr sz="1400" dirty="0"/>
          </a:p>
          <a:p>
            <a:pPr marL="0" lvl="0" indent="0" algn="ctr" rtl="0">
              <a:spcBef>
                <a:spcPts val="1600"/>
              </a:spcBef>
              <a:spcAft>
                <a:spcPts val="1600"/>
              </a:spcAft>
              <a:buNone/>
            </a:pPr>
            <a:r>
              <a:rPr lang="en" sz="1400" i="1" dirty="0">
                <a:solidFill>
                  <a:srgbClr val="000000"/>
                </a:solidFill>
              </a:rPr>
              <a:t>Reporting invalid or inaccurate information will </a:t>
            </a:r>
            <a:r>
              <a:rPr lang="en" sz="1400" b="1" i="1" dirty="0">
                <a:solidFill>
                  <a:srgbClr val="000000"/>
                </a:solidFill>
              </a:rPr>
              <a:t>delay</a:t>
            </a:r>
            <a:r>
              <a:rPr lang="en" sz="1400" i="1" dirty="0">
                <a:solidFill>
                  <a:srgbClr val="000000"/>
                </a:solidFill>
              </a:rPr>
              <a:t> or </a:t>
            </a:r>
            <a:r>
              <a:rPr lang="en" sz="1400" b="1" i="1" dirty="0">
                <a:solidFill>
                  <a:srgbClr val="000000"/>
                </a:solidFill>
              </a:rPr>
              <a:t>prohibit</a:t>
            </a:r>
            <a:r>
              <a:rPr lang="en" sz="1400" i="1" dirty="0">
                <a:solidFill>
                  <a:srgbClr val="000000"/>
                </a:solidFill>
              </a:rPr>
              <a:t> reimbursement back to your agency and will require additional time and resources to fix.</a:t>
            </a:r>
            <a:endParaRPr sz="1400" i="1" dirty="0">
              <a:solidFill>
                <a:srgbClr val="0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smtClean="0"/>
              <a:t>What is an Agency Location Code (ALC)?</a:t>
            </a:r>
            <a:endParaRPr dirty="0"/>
          </a:p>
        </p:txBody>
      </p:sp>
      <p:sp>
        <p:nvSpPr>
          <p:cNvPr id="95" name="Shape 95"/>
          <p:cNvSpPr txBox="1">
            <a:spLocks noGrp="1"/>
          </p:cNvSpPr>
          <p:nvPr>
            <p:ph type="body" idx="1"/>
          </p:nvPr>
        </p:nvSpPr>
        <p:spPr>
          <a:xfrm>
            <a:off x="311700" y="1228675"/>
            <a:ext cx="8520600" cy="33402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04800" rtl="0">
              <a:spcBef>
                <a:spcPts val="0"/>
              </a:spcBef>
              <a:spcAft>
                <a:spcPts val="0"/>
              </a:spcAft>
              <a:buSzPts val="1200"/>
              <a:buFont typeface="Trebuchet MS"/>
              <a:buChar char="●"/>
            </a:pPr>
            <a:r>
              <a:rPr lang="en" sz="1200" b="1" dirty="0" smtClean="0">
                <a:latin typeface="Trebuchet MS"/>
                <a:ea typeface="Trebuchet MS"/>
                <a:cs typeface="Trebuchet MS"/>
                <a:sym typeface="Trebuchet MS"/>
              </a:rPr>
              <a:t>An ALC </a:t>
            </a:r>
            <a:r>
              <a:rPr lang="en" sz="1200" b="1" dirty="0" smtClean="0">
                <a:solidFill>
                  <a:srgbClr val="545454"/>
                </a:solidFill>
                <a:highlight>
                  <a:srgbClr val="FFFFFF"/>
                </a:highlight>
                <a:latin typeface="Trebuchet MS"/>
                <a:ea typeface="Trebuchet MS"/>
                <a:cs typeface="Trebuchet MS"/>
                <a:sym typeface="Trebuchet MS"/>
              </a:rPr>
              <a:t>is an eight digit identifier that is used to define </a:t>
            </a:r>
            <a:r>
              <a:rPr lang="en" sz="1200" b="1" dirty="0" smtClean="0">
                <a:solidFill>
                  <a:srgbClr val="6A6A6A"/>
                </a:solidFill>
                <a:highlight>
                  <a:srgbClr val="FFFFFF"/>
                </a:highlight>
                <a:latin typeface="Trebuchet MS"/>
                <a:ea typeface="Trebuchet MS"/>
                <a:cs typeface="Trebuchet MS"/>
                <a:sym typeface="Trebuchet MS"/>
              </a:rPr>
              <a:t>agencies</a:t>
            </a:r>
            <a:r>
              <a:rPr lang="en" sz="1200" b="1" dirty="0" smtClean="0">
                <a:solidFill>
                  <a:srgbClr val="545454"/>
                </a:solidFill>
                <a:highlight>
                  <a:srgbClr val="FFFFFF"/>
                </a:highlight>
                <a:latin typeface="Trebuchet MS"/>
                <a:ea typeface="Trebuchet MS"/>
                <a:cs typeface="Trebuchet MS"/>
                <a:sym typeface="Trebuchet MS"/>
              </a:rPr>
              <a:t> by setID for federal payment schedules and reporting purposes.  This number acts as your payment’s routing number and is necessary for reimbursement.</a:t>
            </a:r>
          </a:p>
          <a:p>
            <a:pPr indent="-304800">
              <a:buSzPts val="1200"/>
              <a:buFont typeface="Trebuchet MS"/>
              <a:buChar char="●"/>
            </a:pPr>
            <a:r>
              <a:rPr lang="en-US" sz="1200" b="1" u="sng" dirty="0" smtClean="0">
                <a:hlinkClick r:id="rId3"/>
              </a:rPr>
              <a:t>Right click here and scroll down to “open hyperlink” to find your ALC</a:t>
            </a:r>
            <a:endParaRPr lang="en-US" sz="1200" b="1" dirty="0"/>
          </a:p>
          <a:p>
            <a:pPr marL="457200" lvl="0" indent="-304800" rtl="0">
              <a:spcBef>
                <a:spcPts val="0"/>
              </a:spcBef>
              <a:spcAft>
                <a:spcPts val="0"/>
              </a:spcAft>
              <a:buSzPts val="1200"/>
              <a:buFont typeface="Trebuchet MS"/>
              <a:buChar char="●"/>
            </a:pPr>
            <a:endParaRPr lang="en" sz="1200" b="1" dirty="0" smtClean="0">
              <a:solidFill>
                <a:srgbClr val="545454"/>
              </a:solidFill>
              <a:highlight>
                <a:srgbClr val="FFFFFF"/>
              </a:highlight>
              <a:latin typeface="Trebuchet MS"/>
              <a:ea typeface="Trebuchet MS"/>
              <a:cs typeface="Trebuchet MS"/>
              <a:sym typeface="Trebuchet MS"/>
            </a:endParaRPr>
          </a:p>
        </p:txBody>
      </p:sp>
      <p:pic>
        <p:nvPicPr>
          <p:cNvPr id="96" name="Shape 96" descr="A box containing agency locations codes." title="WHAT IS AN AGENCY LOCATION CODE (ALC)"/>
          <p:cNvPicPr preferRelativeResize="0"/>
          <p:nvPr/>
        </p:nvPicPr>
        <p:blipFill rotWithShape="1">
          <a:blip r:embed="rId4">
            <a:alphaModFix/>
          </a:blip>
          <a:srcRect t="34708" r="37280" b="23545"/>
          <a:stretch/>
        </p:blipFill>
        <p:spPr>
          <a:xfrm>
            <a:off x="1660050" y="2331400"/>
            <a:ext cx="5112250" cy="1914076"/>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311700" y="292850"/>
            <a:ext cx="8520600" cy="8010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What is a Treasury Account Symbol (TAS)?</a:t>
            </a:r>
            <a:endParaRPr/>
          </a:p>
        </p:txBody>
      </p:sp>
      <p:sp>
        <p:nvSpPr>
          <p:cNvPr id="102" name="Shape 102"/>
          <p:cNvSpPr txBox="1">
            <a:spLocks noGrp="1"/>
          </p:cNvSpPr>
          <p:nvPr>
            <p:ph type="body" idx="1"/>
          </p:nvPr>
        </p:nvSpPr>
        <p:spPr>
          <a:xfrm>
            <a:off x="311700" y="1228675"/>
            <a:ext cx="8520600" cy="3340200"/>
          </a:xfrm>
          <a:prstGeom prst="rect">
            <a:avLst/>
          </a:prstGeom>
        </p:spPr>
        <p:txBody>
          <a:bodyPr spcFirstLastPara="1" wrap="square" lIns="91425" tIns="91425" rIns="91425" bIns="91425" anchor="t" anchorCtr="0">
            <a:noAutofit/>
          </a:bodyPr>
          <a:lstStyle/>
          <a:p>
            <a:pPr marL="457200" lvl="0" indent="-317500" rtl="0">
              <a:spcBef>
                <a:spcPts val="0"/>
              </a:spcBef>
              <a:spcAft>
                <a:spcPts val="0"/>
              </a:spcAft>
              <a:buClr>
                <a:srgbClr val="2E2E2E"/>
              </a:buClr>
              <a:buSzPts val="1400"/>
              <a:buFont typeface="Trebuchet MS"/>
              <a:buChar char="●"/>
            </a:pPr>
            <a:r>
              <a:rPr lang="en" sz="1400" dirty="0">
                <a:solidFill>
                  <a:srgbClr val="2E2E2E"/>
                </a:solidFill>
                <a:latin typeface="Trebuchet MS"/>
                <a:ea typeface="Trebuchet MS"/>
                <a:cs typeface="Trebuchet MS"/>
                <a:sym typeface="Trebuchet MS"/>
              </a:rPr>
              <a:t>A Treasury Account Symbol (TAS) is a code that allows us to identify critical information about each transaction that you report.</a:t>
            </a:r>
            <a:endParaRPr sz="1400" dirty="0">
              <a:solidFill>
                <a:srgbClr val="2E2E2E"/>
              </a:solidFill>
              <a:latin typeface="Trebuchet MS"/>
              <a:ea typeface="Trebuchet MS"/>
              <a:cs typeface="Trebuchet MS"/>
              <a:sym typeface="Trebuchet MS"/>
            </a:endParaRPr>
          </a:p>
          <a:p>
            <a:pPr marL="457200" lvl="0" indent="-317500" rtl="0">
              <a:spcBef>
                <a:spcPts val="0"/>
              </a:spcBef>
              <a:spcAft>
                <a:spcPts val="0"/>
              </a:spcAft>
              <a:buClr>
                <a:srgbClr val="2E2E2E"/>
              </a:buClr>
              <a:buSzPts val="1400"/>
              <a:buFont typeface="Trebuchet MS"/>
              <a:buChar char="●"/>
            </a:pPr>
            <a:r>
              <a:rPr lang="en" sz="1400" dirty="0">
                <a:solidFill>
                  <a:srgbClr val="2E2E2E"/>
                </a:solidFill>
                <a:latin typeface="Trebuchet MS"/>
                <a:ea typeface="Trebuchet MS"/>
                <a:cs typeface="Trebuchet MS"/>
                <a:sym typeface="Trebuchet MS"/>
              </a:rPr>
              <a:t>A TAS includes eight meaningful pieces of data (for example, agency identifier, fiscal year, main account number, sub-account number, and so on).</a:t>
            </a:r>
            <a:endParaRPr sz="1400" dirty="0">
              <a:solidFill>
                <a:srgbClr val="2E2E2E"/>
              </a:solidFill>
              <a:latin typeface="Trebuchet MS"/>
              <a:ea typeface="Trebuchet MS"/>
              <a:cs typeface="Trebuchet MS"/>
              <a:sym typeface="Trebuchet MS"/>
            </a:endParaRPr>
          </a:p>
          <a:p>
            <a:pPr marL="457200" lvl="0" indent="-317500" rtl="0">
              <a:spcBef>
                <a:spcPts val="0"/>
              </a:spcBef>
              <a:spcAft>
                <a:spcPts val="0"/>
              </a:spcAft>
              <a:buClr>
                <a:srgbClr val="2E2E2E"/>
              </a:buClr>
              <a:buSzPts val="1400"/>
              <a:buFont typeface="Trebuchet MS"/>
              <a:buChar char="●"/>
            </a:pPr>
            <a:r>
              <a:rPr lang="en" sz="1400" dirty="0">
                <a:solidFill>
                  <a:srgbClr val="2E2E2E"/>
                </a:solidFill>
                <a:highlight>
                  <a:srgbClr val="FFFFFF"/>
                </a:highlight>
                <a:latin typeface="Trebuchet MS"/>
                <a:ea typeface="Trebuchet MS"/>
                <a:cs typeface="Trebuchet MS"/>
                <a:sym typeface="Trebuchet MS"/>
              </a:rPr>
              <a:t>Federal Program Agencies that must report transactions to Treasury's Bureau of Fiscal Services through a system like IPAC or FMS 224 must give both a TAS and a </a:t>
            </a:r>
            <a:r>
              <a:rPr lang="en" sz="1400" u="sng" dirty="0">
                <a:solidFill>
                  <a:srgbClr val="333333"/>
                </a:solidFill>
                <a:highlight>
                  <a:srgbClr val="FFFFFF"/>
                </a:highlight>
                <a:latin typeface="Trebuchet MS"/>
                <a:ea typeface="Trebuchet MS"/>
                <a:cs typeface="Trebuchet MS"/>
                <a:sym typeface="Trebuchet MS"/>
                <a:hlinkClick r:id="rId3"/>
              </a:rPr>
              <a:t>Business Event Type Code (BETC)</a:t>
            </a:r>
            <a:r>
              <a:rPr lang="en" sz="1400" dirty="0">
                <a:solidFill>
                  <a:srgbClr val="2E2E2E"/>
                </a:solidFill>
                <a:highlight>
                  <a:srgbClr val="FFFFFF"/>
                </a:highlight>
                <a:latin typeface="Trebuchet MS"/>
                <a:ea typeface="Trebuchet MS"/>
                <a:cs typeface="Trebuchet MS"/>
                <a:sym typeface="Trebuchet MS"/>
              </a:rPr>
              <a:t> for each transaction.</a:t>
            </a:r>
            <a:endParaRPr sz="1400" dirty="0">
              <a:solidFill>
                <a:srgbClr val="2E2E2E"/>
              </a:solidFill>
              <a:highlight>
                <a:srgbClr val="FFFFFF"/>
              </a:highlight>
              <a:latin typeface="Trebuchet MS"/>
              <a:ea typeface="Trebuchet MS"/>
              <a:cs typeface="Trebuchet MS"/>
              <a:sym typeface="Trebuchet MS"/>
            </a:endParaRPr>
          </a:p>
          <a:p>
            <a:pPr marL="457200" lvl="0" indent="-317500" rtl="0">
              <a:spcBef>
                <a:spcPts val="0"/>
              </a:spcBef>
              <a:spcAft>
                <a:spcPts val="0"/>
              </a:spcAft>
              <a:buClr>
                <a:srgbClr val="2E2E2E"/>
              </a:buClr>
              <a:buSzPts val="1400"/>
              <a:buFont typeface="Trebuchet MS"/>
              <a:buChar char="●"/>
            </a:pPr>
            <a:r>
              <a:rPr lang="en" sz="1400" dirty="0">
                <a:solidFill>
                  <a:srgbClr val="2E2E2E"/>
                </a:solidFill>
                <a:highlight>
                  <a:srgbClr val="FFFFFF"/>
                </a:highlight>
                <a:latin typeface="Trebuchet MS"/>
                <a:ea typeface="Trebuchet MS"/>
                <a:cs typeface="Trebuchet MS"/>
                <a:sym typeface="Trebuchet MS"/>
              </a:rPr>
              <a:t>Do you need help finding your TAS?  Find your agencies point of contact </a:t>
            </a:r>
            <a:r>
              <a:rPr lang="en" sz="1400" dirty="0" smtClean="0">
                <a:solidFill>
                  <a:srgbClr val="2E2E2E"/>
                </a:solidFill>
                <a:highlight>
                  <a:srgbClr val="FFFFFF"/>
                </a:highlight>
                <a:latin typeface="Trebuchet MS"/>
                <a:ea typeface="Trebuchet MS"/>
                <a:cs typeface="Trebuchet MS"/>
                <a:sym typeface="Trebuchet MS"/>
                <a:hlinkClick r:id="rId4"/>
              </a:rPr>
              <a:t>here</a:t>
            </a:r>
            <a:r>
              <a:rPr lang="en" sz="1400" dirty="0" smtClean="0">
                <a:solidFill>
                  <a:srgbClr val="2E2E2E"/>
                </a:solidFill>
                <a:highlight>
                  <a:srgbClr val="FFFFFF"/>
                </a:highlight>
                <a:latin typeface="Trebuchet MS"/>
                <a:ea typeface="Trebuchet MS"/>
                <a:cs typeface="Trebuchet MS"/>
                <a:sym typeface="Trebuchet MS"/>
              </a:rPr>
              <a:t>.</a:t>
            </a:r>
            <a:endParaRPr sz="1400" dirty="0">
              <a:solidFill>
                <a:srgbClr val="2E2E2E"/>
              </a:solidFill>
              <a:highlight>
                <a:srgbClr val="FFFFFF"/>
              </a:highlight>
              <a:latin typeface="Trebuchet MS"/>
              <a:ea typeface="Trebuchet MS"/>
              <a:cs typeface="Trebuchet MS"/>
              <a:sym typeface="Trebuchet MS"/>
            </a:endParaRPr>
          </a:p>
          <a:p>
            <a:pPr marL="0" lvl="0" indent="0">
              <a:spcBef>
                <a:spcPts val="1600"/>
              </a:spcBef>
              <a:spcAft>
                <a:spcPts val="1600"/>
              </a:spcAft>
              <a:buNone/>
            </a:pPr>
            <a:endParaRP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each Day">
  <a:themeElements>
    <a:clrScheme name="Beach Day">
      <a:dk1>
        <a:srgbClr val="00FDC8"/>
      </a:dk1>
      <a:lt1>
        <a:srgbClr val="FFFFFF"/>
      </a:lt1>
      <a:dk2>
        <a:srgbClr val="666666"/>
      </a:dk2>
      <a:lt2>
        <a:srgbClr val="EEEEEE"/>
      </a:lt2>
      <a:accent1>
        <a:srgbClr val="212121"/>
      </a:accent1>
      <a:accent2>
        <a:srgbClr val="455A64"/>
      </a:accent2>
      <a:accent3>
        <a:srgbClr val="78909C"/>
      </a:accent3>
      <a:accent4>
        <a:srgbClr val="7C7CE0"/>
      </a:accent4>
      <a:accent5>
        <a:srgbClr val="DB4437"/>
      </a:accent5>
      <a:accent6>
        <a:srgbClr val="F6CD4C"/>
      </a:accent6>
      <a:hlink>
        <a:srgbClr val="DB4437"/>
      </a:hlink>
      <a:folHlink>
        <a:srgbClr val="DB443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356</TotalTime>
  <Words>944</Words>
  <Application>Microsoft Office PowerPoint</Application>
  <PresentationFormat>On-screen Show (16:9)</PresentationFormat>
  <Paragraphs>93</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Amatic SC</vt:lpstr>
      <vt:lpstr>Trebuchet MS</vt:lpstr>
      <vt:lpstr>Verdana</vt:lpstr>
      <vt:lpstr>Source Code Pro</vt:lpstr>
      <vt:lpstr>Beach Day</vt:lpstr>
      <vt:lpstr>Agency Reimbursement 101  </vt:lpstr>
      <vt:lpstr>Property types</vt:lpstr>
      <vt:lpstr>What are the most common Property types?</vt:lpstr>
      <vt:lpstr>How to select your sale type in gsaxcess</vt:lpstr>
      <vt:lpstr>Where Do I select my reimbursement type?</vt:lpstr>
      <vt:lpstr>U&amp;D Process</vt:lpstr>
      <vt:lpstr>What financial information is required? </vt:lpstr>
      <vt:lpstr>What is an Agency Location Code (ALC)?</vt:lpstr>
      <vt:lpstr>What is a Treasury Account Symbol (TAS)?</vt:lpstr>
      <vt:lpstr>What is a  Fiscal Station Number (FSN)?</vt:lpstr>
      <vt:lpstr>                          SalES (PAYMENT PROCESS)                                                                                                Once Payment HAS been made by successful buyer...    </vt:lpstr>
      <vt:lpstr>Agency reconciliation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Agency Reimbursement 101</dc:title>
  <dc:creator>Tanyafsamuels</dc:creator>
  <cp:lastModifiedBy>ChristinaMShaw</cp:lastModifiedBy>
  <cp:revision>39</cp:revision>
  <dcterms:modified xsi:type="dcterms:W3CDTF">2019-04-08T15:32:42Z</dcterms:modified>
</cp:coreProperties>
</file>