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Lst>
  <p:notesMasterIdLst>
    <p:notesMasterId r:id="rId57"/>
  </p:notesMasterIdLst>
  <p:sldIdLst>
    <p:sldId id="257" r:id="rId3"/>
    <p:sldId id="491" r:id="rId4"/>
    <p:sldId id="492" r:id="rId5"/>
    <p:sldId id="430" r:id="rId6"/>
    <p:sldId id="557" r:id="rId7"/>
    <p:sldId id="558" r:id="rId8"/>
    <p:sldId id="544" r:id="rId9"/>
    <p:sldId id="545" r:id="rId10"/>
    <p:sldId id="467" r:id="rId11"/>
    <p:sldId id="559" r:id="rId12"/>
    <p:sldId id="562" r:id="rId13"/>
    <p:sldId id="561" r:id="rId14"/>
    <p:sldId id="489" r:id="rId15"/>
    <p:sldId id="499" r:id="rId16"/>
    <p:sldId id="521" r:id="rId17"/>
    <p:sldId id="531" r:id="rId18"/>
    <p:sldId id="563" r:id="rId19"/>
    <p:sldId id="564" r:id="rId20"/>
    <p:sldId id="533" r:id="rId21"/>
    <p:sldId id="534" r:id="rId22"/>
    <p:sldId id="507" r:id="rId23"/>
    <p:sldId id="508" r:id="rId24"/>
    <p:sldId id="509" r:id="rId25"/>
    <p:sldId id="512" r:id="rId26"/>
    <p:sldId id="565" r:id="rId27"/>
    <p:sldId id="566" r:id="rId28"/>
    <p:sldId id="510" r:id="rId29"/>
    <p:sldId id="556" r:id="rId30"/>
    <p:sldId id="547" r:id="rId31"/>
    <p:sldId id="567" r:id="rId32"/>
    <p:sldId id="568" r:id="rId33"/>
    <p:sldId id="501" r:id="rId34"/>
    <p:sldId id="502" r:id="rId35"/>
    <p:sldId id="541" r:id="rId36"/>
    <p:sldId id="569" r:id="rId37"/>
    <p:sldId id="543" r:id="rId38"/>
    <p:sldId id="486" r:id="rId39"/>
    <p:sldId id="490" r:id="rId40"/>
    <p:sldId id="570" r:id="rId41"/>
    <p:sldId id="571" r:id="rId42"/>
    <p:sldId id="548" r:id="rId43"/>
    <p:sldId id="485" r:id="rId44"/>
    <p:sldId id="469" r:id="rId45"/>
    <p:sldId id="524" r:id="rId46"/>
    <p:sldId id="539" r:id="rId47"/>
    <p:sldId id="546" r:id="rId48"/>
    <p:sldId id="540" r:id="rId49"/>
    <p:sldId id="549" r:id="rId50"/>
    <p:sldId id="552" r:id="rId51"/>
    <p:sldId id="551" r:id="rId52"/>
    <p:sldId id="553" r:id="rId53"/>
    <p:sldId id="554" r:id="rId54"/>
    <p:sldId id="555" r:id="rId55"/>
    <p:sldId id="458" r:id="rId5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CC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07" autoAdjust="0"/>
    <p:restoredTop sz="94444" autoAdjust="0"/>
  </p:normalViewPr>
  <p:slideViewPr>
    <p:cSldViewPr>
      <p:cViewPr varScale="1">
        <p:scale>
          <a:sx n="75" d="100"/>
          <a:sy n="75" d="100"/>
        </p:scale>
        <p:origin x="344" y="-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248" y="1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79D16E4-F6F1-40CA-A02C-E88F84471C3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4099" name="Rectangle 3">
            <a:extLst>
              <a:ext uri="{FF2B5EF4-FFF2-40B4-BE49-F238E27FC236}">
                <a16:creationId xmlns:a16="http://schemas.microsoft.com/office/drawing/2014/main" id="{799F3144-1DA7-4DFE-9865-8F9E3A42DB5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52228" name="Rectangle 4">
            <a:extLst>
              <a:ext uri="{FF2B5EF4-FFF2-40B4-BE49-F238E27FC236}">
                <a16:creationId xmlns:a16="http://schemas.microsoft.com/office/drawing/2014/main" id="{ACFE2280-8696-4E43-B08B-75A0B1B97F7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0729CB5-72F2-4ED0-862B-B09745B5C545}"/>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a:extLst>
              <a:ext uri="{FF2B5EF4-FFF2-40B4-BE49-F238E27FC236}">
                <a16:creationId xmlns:a16="http://schemas.microsoft.com/office/drawing/2014/main" id="{DBDF72D3-09ED-4B8D-9C1C-9FC9DB16969C}"/>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4103" name="Rectangle 7">
            <a:extLst>
              <a:ext uri="{FF2B5EF4-FFF2-40B4-BE49-F238E27FC236}">
                <a16:creationId xmlns:a16="http://schemas.microsoft.com/office/drawing/2014/main" id="{343420D2-9EB4-4162-BE16-1C55F84CF16D}"/>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FB72917-B789-432A-8269-3C01D7CFBFEB}"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a:extLst>
              <a:ext uri="{FF2B5EF4-FFF2-40B4-BE49-F238E27FC236}">
                <a16:creationId xmlns:a16="http://schemas.microsoft.com/office/drawing/2014/main" id="{FE81AC25-2C11-46D8-98B3-4A772EE746F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6626F8FA-9BD3-4E3E-A52C-9B70568700CF}" type="slidenum">
              <a:rPr lang="en-US" altLang="en-US"/>
              <a:pPr eaLnBrk="1" hangingPunct="1">
                <a:spcBef>
                  <a:spcPct val="0"/>
                </a:spcBef>
              </a:pPr>
              <a:t>1</a:t>
            </a:fld>
            <a:endParaRPr lang="en-US" altLang="en-US" dirty="0"/>
          </a:p>
        </p:txBody>
      </p:sp>
      <p:sp>
        <p:nvSpPr>
          <p:cNvPr id="53251" name="Rectangle 2">
            <a:extLst>
              <a:ext uri="{FF2B5EF4-FFF2-40B4-BE49-F238E27FC236}">
                <a16:creationId xmlns:a16="http://schemas.microsoft.com/office/drawing/2014/main" id="{B01A2466-FCC1-4F6D-BA85-1CA00D5C98CE}"/>
              </a:ext>
            </a:extLst>
          </p:cNvPr>
          <p:cNvSpPr>
            <a:spLocks noGrp="1" noRot="1" noChangeAspect="1" noChangeArrowheads="1" noTextEdit="1"/>
          </p:cNvSpPr>
          <p:nvPr>
            <p:ph type="sldImg"/>
          </p:nvPr>
        </p:nvSpPr>
        <p:spPr>
          <a:ln/>
        </p:spPr>
      </p:sp>
      <p:sp>
        <p:nvSpPr>
          <p:cNvPr id="53252" name="Rectangle 3">
            <a:extLst>
              <a:ext uri="{FF2B5EF4-FFF2-40B4-BE49-F238E27FC236}">
                <a16:creationId xmlns:a16="http://schemas.microsoft.com/office/drawing/2014/main" id="{7A60CCB5-B5B0-4217-8AFD-925E62B44F66}"/>
              </a:ext>
            </a:extLst>
          </p:cNvPr>
          <p:cNvSpPr>
            <a:spLocks noGrp="1" noChangeArrowheads="1"/>
          </p:cNvSpPr>
          <p:nvPr>
            <p:ph type="body" idx="1"/>
          </p:nvPr>
        </p:nvSpPr>
        <p:spPr>
          <a:xfrm>
            <a:off x="914400" y="4341813"/>
            <a:ext cx="5029200" cy="4116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2D6D68BD-30E9-4FCA-A33A-10EB8A2D8A3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B00BD72-9E02-4823-BEEC-DC8FE58B607B}" type="slidenum">
              <a:rPr lang="en-US" altLang="en-US"/>
              <a:pPr eaLnBrk="1" hangingPunct="1">
                <a:spcBef>
                  <a:spcPct val="0"/>
                </a:spcBef>
              </a:pPr>
              <a:t>10</a:t>
            </a:fld>
            <a:endParaRPr lang="en-US" altLang="en-US" dirty="0"/>
          </a:p>
        </p:txBody>
      </p:sp>
      <p:sp>
        <p:nvSpPr>
          <p:cNvPr id="61443" name="Rectangle 2">
            <a:extLst>
              <a:ext uri="{FF2B5EF4-FFF2-40B4-BE49-F238E27FC236}">
                <a16:creationId xmlns:a16="http://schemas.microsoft.com/office/drawing/2014/main" id="{3CF44E6D-CBA3-4695-A998-060E8CBADFDB}"/>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4455F5C4-961F-4803-8059-E0701498B2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Property reporting is the exact same for all Agency users, except the system knows that you now have an internal agency disposal system and your property is only visible to your agency users for a specified period of time.  The property report has two new fields that are specific to internal screening.</a:t>
            </a:r>
          </a:p>
        </p:txBody>
      </p:sp>
    </p:spTree>
    <p:extLst>
      <p:ext uri="{BB962C8B-B14F-4D97-AF65-F5344CB8AC3E}">
        <p14:creationId xmlns:p14="http://schemas.microsoft.com/office/powerpoint/2010/main" val="9024271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2D6D68BD-30E9-4FCA-A33A-10EB8A2D8A3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B00BD72-9E02-4823-BEEC-DC8FE58B607B}" type="slidenum">
              <a:rPr lang="en-US" altLang="en-US"/>
              <a:pPr eaLnBrk="1" hangingPunct="1">
                <a:spcBef>
                  <a:spcPct val="0"/>
                </a:spcBef>
              </a:pPr>
              <a:t>11</a:t>
            </a:fld>
            <a:endParaRPr lang="en-US" altLang="en-US" dirty="0"/>
          </a:p>
        </p:txBody>
      </p:sp>
      <p:sp>
        <p:nvSpPr>
          <p:cNvPr id="61443" name="Rectangle 2">
            <a:extLst>
              <a:ext uri="{FF2B5EF4-FFF2-40B4-BE49-F238E27FC236}">
                <a16:creationId xmlns:a16="http://schemas.microsoft.com/office/drawing/2014/main" id="{3CF44E6D-CBA3-4695-A998-060E8CBADFDB}"/>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4455F5C4-961F-4803-8059-E0701498B2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system prefills based on the information you have entered previously and it is stored in the Update/View Property Contacts function.</a:t>
            </a:r>
          </a:p>
        </p:txBody>
      </p:sp>
    </p:spTree>
    <p:extLst>
      <p:ext uri="{BB962C8B-B14F-4D97-AF65-F5344CB8AC3E}">
        <p14:creationId xmlns:p14="http://schemas.microsoft.com/office/powerpoint/2010/main" val="4223238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2D6D68BD-30E9-4FCA-A33A-10EB8A2D8A3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B00BD72-9E02-4823-BEEC-DC8FE58B607B}" type="slidenum">
              <a:rPr lang="en-US" altLang="en-US"/>
              <a:pPr eaLnBrk="1" hangingPunct="1">
                <a:spcBef>
                  <a:spcPct val="0"/>
                </a:spcBef>
              </a:pPr>
              <a:t>12</a:t>
            </a:fld>
            <a:endParaRPr lang="en-US" altLang="en-US" dirty="0"/>
          </a:p>
        </p:txBody>
      </p:sp>
      <p:sp>
        <p:nvSpPr>
          <p:cNvPr id="61443" name="Rectangle 2">
            <a:extLst>
              <a:ext uri="{FF2B5EF4-FFF2-40B4-BE49-F238E27FC236}">
                <a16:creationId xmlns:a16="http://schemas.microsoft.com/office/drawing/2014/main" id="{3CF44E6D-CBA3-4695-A998-060E8CBADFDB}"/>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4455F5C4-961F-4803-8059-E0701498B2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All reporting fields are the same as GSAXcess fields.  For more information on reporting, we have specific training on reporting.</a:t>
            </a:r>
          </a:p>
        </p:txBody>
      </p:sp>
    </p:spTree>
    <p:extLst>
      <p:ext uri="{BB962C8B-B14F-4D97-AF65-F5344CB8AC3E}">
        <p14:creationId xmlns:p14="http://schemas.microsoft.com/office/powerpoint/2010/main" val="1491481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1449413C-C40B-4EED-9628-3F006674BBB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8A974E1-E45B-4009-BC42-F709FEFB75C0}" type="slidenum">
              <a:rPr lang="en-US" altLang="en-US"/>
              <a:pPr eaLnBrk="1" hangingPunct="1">
                <a:spcBef>
                  <a:spcPct val="0"/>
                </a:spcBef>
              </a:pPr>
              <a:t>13</a:t>
            </a:fld>
            <a:endParaRPr lang="en-US" altLang="en-US" dirty="0"/>
          </a:p>
        </p:txBody>
      </p:sp>
      <p:sp>
        <p:nvSpPr>
          <p:cNvPr id="62467" name="Rectangle 2">
            <a:extLst>
              <a:ext uri="{FF2B5EF4-FFF2-40B4-BE49-F238E27FC236}">
                <a16:creationId xmlns:a16="http://schemas.microsoft.com/office/drawing/2014/main" id="{055E473C-A262-4628-8557-14D98A04A372}"/>
              </a:ext>
            </a:extLst>
          </p:cNvPr>
          <p:cNvSpPr>
            <a:spLocks noGrp="1" noRot="1" noChangeAspect="1" noChangeArrowheads="1" noTextEdit="1"/>
          </p:cNvSpPr>
          <p:nvPr>
            <p:ph type="sldImg"/>
          </p:nvPr>
        </p:nvSpPr>
        <p:spPr>
          <a:ln/>
        </p:spPr>
      </p:sp>
      <p:sp>
        <p:nvSpPr>
          <p:cNvPr id="62468" name="Rectangle 3">
            <a:extLst>
              <a:ext uri="{FF2B5EF4-FFF2-40B4-BE49-F238E27FC236}">
                <a16:creationId xmlns:a16="http://schemas.microsoft.com/office/drawing/2014/main" id="{32509F28-F9C5-4BFE-A324-49853B7B1F0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Drop after Internal screening is preselected to so “No”, which means that when the property has completed internal screening, it will roll directly into GSAXcess or Computers for Learning.  If you select “Yes”, that means the property would not roll into GSAXcess, CFL or Sales but the control of the item would be returned to your Agency without any further required Federal or SASP screening.  The Excess Release Date is the date the internal screening is completed.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A8EFA8B0-CEC0-427D-BCCC-A896120D88A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7681DD78-B363-436A-A5BA-0558B2693469}" type="slidenum">
              <a:rPr lang="en-US" altLang="en-US"/>
              <a:pPr eaLnBrk="1" hangingPunct="1">
                <a:spcBef>
                  <a:spcPct val="0"/>
                </a:spcBef>
              </a:pPr>
              <a:t>14</a:t>
            </a:fld>
            <a:endParaRPr lang="en-US" altLang="en-US" dirty="0"/>
          </a:p>
        </p:txBody>
      </p:sp>
      <p:sp>
        <p:nvSpPr>
          <p:cNvPr id="63491" name="Rectangle 2">
            <a:extLst>
              <a:ext uri="{FF2B5EF4-FFF2-40B4-BE49-F238E27FC236}">
                <a16:creationId xmlns:a16="http://schemas.microsoft.com/office/drawing/2014/main" id="{E899036A-9AA7-4D2D-B572-2E0E6BB38E03}"/>
              </a:ext>
            </a:extLst>
          </p:cNvPr>
          <p:cNvSpPr>
            <a:spLocks noGrp="1" noRot="1" noChangeAspect="1" noChangeArrowheads="1" noTextEdit="1"/>
          </p:cNvSpPr>
          <p:nvPr>
            <p:ph type="sldImg"/>
          </p:nvPr>
        </p:nvSpPr>
        <p:spPr>
          <a:ln/>
        </p:spPr>
      </p:sp>
      <p:sp>
        <p:nvSpPr>
          <p:cNvPr id="63492" name="Rectangle 3">
            <a:extLst>
              <a:ext uri="{FF2B5EF4-FFF2-40B4-BE49-F238E27FC236}">
                <a16:creationId xmlns:a16="http://schemas.microsoft.com/office/drawing/2014/main" id="{15606EFE-DF24-4405-95EE-619B7359ABF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AAMS menu has many functions available to the AAMS user.  Any functions not available to you means you don’t have the property permissions for these functions.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a:extLst>
              <a:ext uri="{FF2B5EF4-FFF2-40B4-BE49-F238E27FC236}">
                <a16:creationId xmlns:a16="http://schemas.microsoft.com/office/drawing/2014/main" id="{F6832EEA-9DFB-4337-9E7F-E19796EF18B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6C429AB-4A36-43BA-AA54-ACD5D1A54F19}" type="slidenum">
              <a:rPr lang="en-US" altLang="en-US"/>
              <a:pPr eaLnBrk="1" hangingPunct="1">
                <a:spcBef>
                  <a:spcPct val="0"/>
                </a:spcBef>
              </a:pPr>
              <a:t>15</a:t>
            </a:fld>
            <a:endParaRPr lang="en-US" altLang="en-US" dirty="0"/>
          </a:p>
        </p:txBody>
      </p:sp>
      <p:sp>
        <p:nvSpPr>
          <p:cNvPr id="64515" name="Rectangle 2">
            <a:extLst>
              <a:ext uri="{FF2B5EF4-FFF2-40B4-BE49-F238E27FC236}">
                <a16:creationId xmlns:a16="http://schemas.microsoft.com/office/drawing/2014/main" id="{714E69A5-6680-4DB8-A32B-FB54AF6C90DB}"/>
              </a:ext>
            </a:extLst>
          </p:cNvPr>
          <p:cNvSpPr>
            <a:spLocks noGrp="1" noRot="1" noChangeAspect="1" noChangeArrowheads="1" noTextEdit="1"/>
          </p:cNvSpPr>
          <p:nvPr>
            <p:ph type="sldImg"/>
          </p:nvPr>
        </p:nvSpPr>
        <p:spPr>
          <a:ln/>
        </p:spPr>
      </p:sp>
      <p:sp>
        <p:nvSpPr>
          <p:cNvPr id="64516" name="Rectangle 3">
            <a:extLst>
              <a:ext uri="{FF2B5EF4-FFF2-40B4-BE49-F238E27FC236}">
                <a16:creationId xmlns:a16="http://schemas.microsoft.com/office/drawing/2014/main" id="{DCB99CBC-D6AD-4C4C-9D31-29A3B5DB70C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first function, Search Items By Category will display all items available for your Agency and Bureau to view and select.  Search and Select is an additional AAMS search function that allows you to specify criteria to narrow  your search.  This functions just like the GSAXcess Search &amp; Select Menu but you only see AAMS items rather than all of GSAXcess items.  To view what is available in GSAXcess, you have to click on Search and Select under the Search and Select Menu.</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a:extLst>
              <a:ext uri="{FF2B5EF4-FFF2-40B4-BE49-F238E27FC236}">
                <a16:creationId xmlns:a16="http://schemas.microsoft.com/office/drawing/2014/main" id="{94E53866-AED6-4ACA-ACF5-FF26B6FD990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3A0BF2A-BF97-4E9D-AF61-8461FB8CC433}" type="slidenum">
              <a:rPr lang="en-US" altLang="en-US"/>
              <a:pPr eaLnBrk="1" hangingPunct="1">
                <a:spcBef>
                  <a:spcPct val="0"/>
                </a:spcBef>
              </a:pPr>
              <a:t>16</a:t>
            </a:fld>
            <a:endParaRPr lang="en-US" altLang="en-US" dirty="0"/>
          </a:p>
        </p:txBody>
      </p:sp>
      <p:sp>
        <p:nvSpPr>
          <p:cNvPr id="65539" name="Rectangle 2">
            <a:extLst>
              <a:ext uri="{FF2B5EF4-FFF2-40B4-BE49-F238E27FC236}">
                <a16:creationId xmlns:a16="http://schemas.microsoft.com/office/drawing/2014/main" id="{BDA94C3F-7E61-4343-ABA2-BF42EBFCBF54}"/>
              </a:ext>
            </a:extLst>
          </p:cNvPr>
          <p:cNvSpPr>
            <a:spLocks noGrp="1" noRot="1" noChangeAspect="1" noChangeArrowheads="1" noTextEdit="1"/>
          </p:cNvSpPr>
          <p:nvPr>
            <p:ph type="sldImg"/>
          </p:nvPr>
        </p:nvSpPr>
        <p:spPr>
          <a:ln/>
        </p:spPr>
      </p:sp>
      <p:sp>
        <p:nvSpPr>
          <p:cNvPr id="65540" name="Rectangle 3">
            <a:extLst>
              <a:ext uri="{FF2B5EF4-FFF2-40B4-BE49-F238E27FC236}">
                <a16:creationId xmlns:a16="http://schemas.microsoft.com/office/drawing/2014/main" id="{D3A50F7B-659B-4454-8983-202E1362B53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AAMS Search and Select function works exactly like GSAXcess.  For DHS AAMS in this example, there are 275 items available to view and select, 148 of these items have pictures.  You can click on any hypertext to go to the Category or see all items.  For this example, you click on Photographic Equipment.</a:t>
            </a:r>
          </a:p>
          <a:p>
            <a:pPr eaLnBrk="1" hangingPunct="1"/>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D3E3C949-B0D9-49EC-B98A-A9510D08554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1759AAE-D49F-479C-888C-D60F594E1B03}" type="slidenum">
              <a:rPr lang="en-US" altLang="en-US"/>
              <a:pPr eaLnBrk="1" hangingPunct="1">
                <a:spcBef>
                  <a:spcPct val="0"/>
                </a:spcBef>
              </a:pPr>
              <a:t>17</a:t>
            </a:fld>
            <a:endParaRPr lang="en-US" altLang="en-US" dirty="0"/>
          </a:p>
        </p:txBody>
      </p:sp>
      <p:sp>
        <p:nvSpPr>
          <p:cNvPr id="66563" name="Rectangle 2">
            <a:extLst>
              <a:ext uri="{FF2B5EF4-FFF2-40B4-BE49-F238E27FC236}">
                <a16:creationId xmlns:a16="http://schemas.microsoft.com/office/drawing/2014/main" id="{81372727-AF42-424D-A4B4-851ED2C6A130}"/>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303A6509-D7E6-49DD-83C1-C915D7D098D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All available items listed as Photographic Equipment in DHS AAMS will display.  You know you are searching in AAMS only by the title, AAMS Search Results List of Items.</a:t>
            </a:r>
          </a:p>
        </p:txBody>
      </p:sp>
    </p:spTree>
    <p:extLst>
      <p:ext uri="{BB962C8B-B14F-4D97-AF65-F5344CB8AC3E}">
        <p14:creationId xmlns:p14="http://schemas.microsoft.com/office/powerpoint/2010/main" val="16142524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a:extLst>
              <a:ext uri="{FF2B5EF4-FFF2-40B4-BE49-F238E27FC236}">
                <a16:creationId xmlns:a16="http://schemas.microsoft.com/office/drawing/2014/main" id="{D3E3C949-B0D9-49EC-B98A-A9510D08554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1759AAE-D49F-479C-888C-D60F594E1B03}" type="slidenum">
              <a:rPr lang="en-US" altLang="en-US"/>
              <a:pPr eaLnBrk="1" hangingPunct="1">
                <a:spcBef>
                  <a:spcPct val="0"/>
                </a:spcBef>
              </a:pPr>
              <a:t>18</a:t>
            </a:fld>
            <a:endParaRPr lang="en-US" altLang="en-US" dirty="0"/>
          </a:p>
        </p:txBody>
      </p:sp>
      <p:sp>
        <p:nvSpPr>
          <p:cNvPr id="66563" name="Rectangle 2">
            <a:extLst>
              <a:ext uri="{FF2B5EF4-FFF2-40B4-BE49-F238E27FC236}">
                <a16:creationId xmlns:a16="http://schemas.microsoft.com/office/drawing/2014/main" id="{81372727-AF42-424D-A4B4-851ED2C6A130}"/>
              </a:ext>
            </a:extLst>
          </p:cNvPr>
          <p:cNvSpPr>
            <a:spLocks noGrp="1" noRot="1" noChangeAspect="1" noChangeArrowheads="1" noTextEdit="1"/>
          </p:cNvSpPr>
          <p:nvPr>
            <p:ph type="sldImg"/>
          </p:nvPr>
        </p:nvSpPr>
        <p:spPr>
          <a:ln/>
        </p:spPr>
      </p:sp>
      <p:sp>
        <p:nvSpPr>
          <p:cNvPr id="66564" name="Rectangle 3">
            <a:extLst>
              <a:ext uri="{FF2B5EF4-FFF2-40B4-BE49-F238E27FC236}">
                <a16:creationId xmlns:a16="http://schemas.microsoft.com/office/drawing/2014/main" id="{303A6509-D7E6-49DD-83C1-C915D7D098D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By clicking on the ICN hypertext you can view the Property Data Sheet.  You know this property is in internal screening because the title is AAMS Property Data Sheet.</a:t>
            </a:r>
          </a:p>
        </p:txBody>
      </p:sp>
    </p:spTree>
    <p:extLst>
      <p:ext uri="{BB962C8B-B14F-4D97-AF65-F5344CB8AC3E}">
        <p14:creationId xmlns:p14="http://schemas.microsoft.com/office/powerpoint/2010/main" val="1963493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a:extLst>
              <a:ext uri="{FF2B5EF4-FFF2-40B4-BE49-F238E27FC236}">
                <a16:creationId xmlns:a16="http://schemas.microsoft.com/office/drawing/2014/main" id="{380E658C-80AF-42C3-808B-97F9295BD37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322504C-6A56-48DB-A43D-47E35E8EAC8A}" type="slidenum">
              <a:rPr lang="en-US" altLang="en-US"/>
              <a:pPr eaLnBrk="1" hangingPunct="1">
                <a:spcBef>
                  <a:spcPct val="0"/>
                </a:spcBef>
              </a:pPr>
              <a:t>19</a:t>
            </a:fld>
            <a:endParaRPr lang="en-US" altLang="en-US" dirty="0"/>
          </a:p>
        </p:txBody>
      </p:sp>
      <p:sp>
        <p:nvSpPr>
          <p:cNvPr id="67587" name="Rectangle 2">
            <a:extLst>
              <a:ext uri="{FF2B5EF4-FFF2-40B4-BE49-F238E27FC236}">
                <a16:creationId xmlns:a16="http://schemas.microsoft.com/office/drawing/2014/main" id="{402AEFA2-768D-491F-B33E-081B543F9069}"/>
              </a:ext>
            </a:extLst>
          </p:cNvPr>
          <p:cNvSpPr>
            <a:spLocks noGrp="1" noRot="1" noChangeAspect="1" noChangeArrowheads="1" noTextEdit="1"/>
          </p:cNvSpPr>
          <p:nvPr>
            <p:ph type="sldImg"/>
          </p:nvPr>
        </p:nvSpPr>
        <p:spPr>
          <a:ln/>
        </p:spPr>
      </p:sp>
      <p:sp>
        <p:nvSpPr>
          <p:cNvPr id="67588" name="Rectangle 3">
            <a:extLst>
              <a:ext uri="{FF2B5EF4-FFF2-40B4-BE49-F238E27FC236}">
                <a16:creationId xmlns:a16="http://schemas.microsoft.com/office/drawing/2014/main" id="{46EE42C4-628E-44CF-87D4-195B1FB0D20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You can view the item details by clicking on the Item Control Number hypertext.  If this is the item you want, click on Add to cart button directly to the left of the item, just like in GSAXcess.  Your View Cart button will increment by 1 each time you select.  At this point, you are the only one who knows you have interest in this property.</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a:extLst>
              <a:ext uri="{FF2B5EF4-FFF2-40B4-BE49-F238E27FC236}">
                <a16:creationId xmlns:a16="http://schemas.microsoft.com/office/drawing/2014/main" id="{4F17D500-8F9F-4F3D-A319-7CADDA43DFB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562A520-6CEB-4961-9651-EDF65017D029}" type="slidenum">
              <a:rPr lang="en-US" altLang="en-US"/>
              <a:pPr eaLnBrk="1" hangingPunct="1">
                <a:spcBef>
                  <a:spcPct val="0"/>
                </a:spcBef>
              </a:pPr>
              <a:t>2</a:t>
            </a:fld>
            <a:endParaRPr lang="en-US" altLang="en-US" dirty="0"/>
          </a:p>
        </p:txBody>
      </p:sp>
      <p:sp>
        <p:nvSpPr>
          <p:cNvPr id="54275" name="Rectangle 2">
            <a:extLst>
              <a:ext uri="{FF2B5EF4-FFF2-40B4-BE49-F238E27FC236}">
                <a16:creationId xmlns:a16="http://schemas.microsoft.com/office/drawing/2014/main" id="{402F1CBE-2E6E-4254-80BC-C23659B7B920}"/>
              </a:ext>
            </a:extLst>
          </p:cNvPr>
          <p:cNvSpPr>
            <a:spLocks noGrp="1" noRot="1" noChangeAspect="1" noChangeArrowheads="1" noTextEdit="1"/>
          </p:cNvSpPr>
          <p:nvPr>
            <p:ph type="sldImg"/>
          </p:nvPr>
        </p:nvSpPr>
        <p:spPr>
          <a:ln/>
        </p:spPr>
      </p:sp>
      <p:sp>
        <p:nvSpPr>
          <p:cNvPr id="54276" name="Rectangle 3">
            <a:extLst>
              <a:ext uri="{FF2B5EF4-FFF2-40B4-BE49-F238E27FC236}">
                <a16:creationId xmlns:a16="http://schemas.microsoft.com/office/drawing/2014/main" id="{F57772F8-B434-4281-9640-16F67A3CE0D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Screening is a process of searching and selecting.</a:t>
            </a:r>
          </a:p>
          <a:p>
            <a:pPr eaLnBrk="1" hangingPunct="1"/>
            <a:r>
              <a:rPr lang="en-US" altLang="en-US" dirty="0"/>
              <a:t>You search for property by determining what property is available for transfer.</a:t>
            </a:r>
          </a:p>
          <a:p>
            <a:pPr eaLnBrk="1" hangingPunct="1"/>
            <a:r>
              <a:rPr lang="en-US" altLang="en-US" dirty="0"/>
              <a:t>You select property when you choose the property you wish to acquire</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a:extLst>
              <a:ext uri="{FF2B5EF4-FFF2-40B4-BE49-F238E27FC236}">
                <a16:creationId xmlns:a16="http://schemas.microsoft.com/office/drawing/2014/main" id="{E42FA20B-892F-4AEC-A4A3-92656515FBC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7064287-00C1-482A-8274-0576F0032E9E}" type="slidenum">
              <a:rPr lang="en-US" altLang="en-US"/>
              <a:pPr eaLnBrk="1" hangingPunct="1">
                <a:spcBef>
                  <a:spcPct val="0"/>
                </a:spcBef>
              </a:pPr>
              <a:t>20</a:t>
            </a:fld>
            <a:endParaRPr lang="en-US" altLang="en-US" dirty="0"/>
          </a:p>
        </p:txBody>
      </p:sp>
      <p:sp>
        <p:nvSpPr>
          <p:cNvPr id="68611" name="Rectangle 2">
            <a:extLst>
              <a:ext uri="{FF2B5EF4-FFF2-40B4-BE49-F238E27FC236}">
                <a16:creationId xmlns:a16="http://schemas.microsoft.com/office/drawing/2014/main" id="{9FD3257B-8B95-4B59-8EDE-793F6B0FC64F}"/>
              </a:ext>
            </a:extLst>
          </p:cNvPr>
          <p:cNvSpPr>
            <a:spLocks noGrp="1" noRot="1" noChangeAspect="1" noChangeArrowheads="1" noTextEdit="1"/>
          </p:cNvSpPr>
          <p:nvPr>
            <p:ph type="sldImg"/>
          </p:nvPr>
        </p:nvSpPr>
        <p:spPr>
          <a:ln/>
        </p:spPr>
      </p:sp>
      <p:sp>
        <p:nvSpPr>
          <p:cNvPr id="68612" name="Rectangle 3">
            <a:extLst>
              <a:ext uri="{FF2B5EF4-FFF2-40B4-BE49-F238E27FC236}">
                <a16:creationId xmlns:a16="http://schemas.microsoft.com/office/drawing/2014/main" id="{CBDD37C2-7C28-4F60-9BFA-ED1A7B73FE1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When you click on View Cart, you will see a snapshot of all items that you have selected.  You have the option of continuing selection, Checkout, or updating quantity or items in your cart.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a:extLst>
              <a:ext uri="{FF2B5EF4-FFF2-40B4-BE49-F238E27FC236}">
                <a16:creationId xmlns:a16="http://schemas.microsoft.com/office/drawing/2014/main" id="{05A499B1-B5C6-47CA-9F9F-80AC4A7E5E1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B48681C4-842B-4864-A658-F975E6D3ACE4}" type="slidenum">
              <a:rPr lang="en-US" altLang="en-US"/>
              <a:pPr eaLnBrk="1" hangingPunct="1">
                <a:spcBef>
                  <a:spcPct val="0"/>
                </a:spcBef>
              </a:pPr>
              <a:t>21</a:t>
            </a:fld>
            <a:endParaRPr lang="en-US" altLang="en-US" dirty="0"/>
          </a:p>
        </p:txBody>
      </p:sp>
      <p:sp>
        <p:nvSpPr>
          <p:cNvPr id="69635" name="Rectangle 2">
            <a:extLst>
              <a:ext uri="{FF2B5EF4-FFF2-40B4-BE49-F238E27FC236}">
                <a16:creationId xmlns:a16="http://schemas.microsoft.com/office/drawing/2014/main" id="{C96B122D-A377-407C-85C8-1F7AC132D079}"/>
              </a:ext>
            </a:extLst>
          </p:cNvPr>
          <p:cNvSpPr>
            <a:spLocks noGrp="1" noRot="1" noChangeAspect="1" noChangeArrowheads="1" noTextEdit="1"/>
          </p:cNvSpPr>
          <p:nvPr>
            <p:ph type="sldImg"/>
          </p:nvPr>
        </p:nvSpPr>
        <p:spPr>
          <a:ln/>
        </p:spPr>
      </p:sp>
      <p:sp>
        <p:nvSpPr>
          <p:cNvPr id="69636" name="Rectangle 3">
            <a:extLst>
              <a:ext uri="{FF2B5EF4-FFF2-40B4-BE49-F238E27FC236}">
                <a16:creationId xmlns:a16="http://schemas.microsoft.com/office/drawing/2014/main" id="{242AE8EC-7A35-4475-A911-4645A2EFB48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If you click on Checkout, this screen will appear where you can enter your Shipping information and other relevant details.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a:extLst>
              <a:ext uri="{FF2B5EF4-FFF2-40B4-BE49-F238E27FC236}">
                <a16:creationId xmlns:a16="http://schemas.microsoft.com/office/drawing/2014/main" id="{DC4C0622-C9C6-48F7-A9F2-55EE59AA22F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C19CD59-1CE2-4C72-A5A3-D7C135606488}" type="slidenum">
              <a:rPr lang="en-US" altLang="en-US"/>
              <a:pPr eaLnBrk="1" hangingPunct="1">
                <a:spcBef>
                  <a:spcPct val="0"/>
                </a:spcBef>
              </a:pPr>
              <a:t>22</a:t>
            </a:fld>
            <a:endParaRPr lang="en-US" altLang="en-US" dirty="0"/>
          </a:p>
        </p:txBody>
      </p:sp>
      <p:sp>
        <p:nvSpPr>
          <p:cNvPr id="70659" name="Rectangle 2">
            <a:extLst>
              <a:ext uri="{FF2B5EF4-FFF2-40B4-BE49-F238E27FC236}">
                <a16:creationId xmlns:a16="http://schemas.microsoft.com/office/drawing/2014/main" id="{DD3D1031-4126-4F18-9060-6AC1D4DC9B01}"/>
              </a:ext>
            </a:extLst>
          </p:cNvPr>
          <p:cNvSpPr>
            <a:spLocks noGrp="1" noRot="1" noChangeAspect="1" noChangeArrowheads="1" noTextEdit="1"/>
          </p:cNvSpPr>
          <p:nvPr>
            <p:ph type="sldImg"/>
          </p:nvPr>
        </p:nvSpPr>
        <p:spPr>
          <a:ln/>
        </p:spPr>
      </p:sp>
      <p:sp>
        <p:nvSpPr>
          <p:cNvPr id="70660" name="Rectangle 3">
            <a:extLst>
              <a:ext uri="{FF2B5EF4-FFF2-40B4-BE49-F238E27FC236}">
                <a16:creationId xmlns:a16="http://schemas.microsoft.com/office/drawing/2014/main" id="{4777C29E-AE50-4ADC-B4E3-38B80F50DC3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By entering your profile information and clicking submit, the above screen will display.  You can change quantity, delete an item by zeroing out the quantity, change any information in your profile or Checkout by clicking the red Checkout button.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a:extLst>
              <a:ext uri="{FF2B5EF4-FFF2-40B4-BE49-F238E27FC236}">
                <a16:creationId xmlns:a16="http://schemas.microsoft.com/office/drawing/2014/main" id="{ABAFEF12-1ED6-441C-A95E-655BEB8F119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8E130088-1A7B-4E37-8555-20943F9EDA0C}" type="slidenum">
              <a:rPr lang="en-US" altLang="en-US"/>
              <a:pPr eaLnBrk="1" hangingPunct="1">
                <a:spcBef>
                  <a:spcPct val="0"/>
                </a:spcBef>
              </a:pPr>
              <a:t>23</a:t>
            </a:fld>
            <a:endParaRPr lang="en-US" altLang="en-US" dirty="0"/>
          </a:p>
        </p:txBody>
      </p:sp>
      <p:sp>
        <p:nvSpPr>
          <p:cNvPr id="71683" name="Rectangle 2">
            <a:extLst>
              <a:ext uri="{FF2B5EF4-FFF2-40B4-BE49-F238E27FC236}">
                <a16:creationId xmlns:a16="http://schemas.microsoft.com/office/drawing/2014/main" id="{A13404F7-A9FF-493E-B740-7942F06ACB28}"/>
              </a:ext>
            </a:extLst>
          </p:cNvPr>
          <p:cNvSpPr>
            <a:spLocks noGrp="1" noRot="1" noChangeAspect="1" noChangeArrowheads="1" noTextEdit="1"/>
          </p:cNvSpPr>
          <p:nvPr>
            <p:ph type="sldImg"/>
          </p:nvPr>
        </p:nvSpPr>
        <p:spPr>
          <a:ln/>
        </p:spPr>
      </p:sp>
      <p:sp>
        <p:nvSpPr>
          <p:cNvPr id="71684" name="Rectangle 3">
            <a:extLst>
              <a:ext uri="{FF2B5EF4-FFF2-40B4-BE49-F238E27FC236}">
                <a16:creationId xmlns:a16="http://schemas.microsoft.com/office/drawing/2014/main" id="{FE174EE9-0959-4B60-9E59-2E02E7E7926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Once you click the red Checkout button, you will receive a confirmation message telling you that you are successful and also alerting you to any other transactions.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CF9DB501-50FA-41B6-9F30-57DC30E399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826021C-06A8-4182-AF5D-8CDB2A51C9CC}" type="slidenum">
              <a:rPr lang="en-US" altLang="en-US"/>
              <a:pPr eaLnBrk="1" hangingPunct="1">
                <a:spcBef>
                  <a:spcPct val="0"/>
                </a:spcBef>
              </a:pPr>
              <a:t>24</a:t>
            </a:fld>
            <a:endParaRPr lang="en-US" altLang="en-US" dirty="0"/>
          </a:p>
        </p:txBody>
      </p:sp>
      <p:sp>
        <p:nvSpPr>
          <p:cNvPr id="72707" name="Rectangle 2">
            <a:extLst>
              <a:ext uri="{FF2B5EF4-FFF2-40B4-BE49-F238E27FC236}">
                <a16:creationId xmlns:a16="http://schemas.microsoft.com/office/drawing/2014/main" id="{71FD1E9C-DDC2-427E-B99A-16EF903E5161}"/>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26A554FE-B16C-4603-8F4C-E1EEB4733DB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Upon checkout the holding agency and the requestor/approving official of the property will receive an email detailing the process for transfer and the item details.  Any customer with the same AAC that has requisition permission can approve items.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CF9DB501-50FA-41B6-9F30-57DC30E399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826021C-06A8-4182-AF5D-8CDB2A51C9CC}" type="slidenum">
              <a:rPr lang="en-US" altLang="en-US"/>
              <a:pPr eaLnBrk="1" hangingPunct="1">
                <a:spcBef>
                  <a:spcPct val="0"/>
                </a:spcBef>
              </a:pPr>
              <a:t>25</a:t>
            </a:fld>
            <a:endParaRPr lang="en-US" altLang="en-US" dirty="0"/>
          </a:p>
        </p:txBody>
      </p:sp>
      <p:sp>
        <p:nvSpPr>
          <p:cNvPr id="72707" name="Rectangle 2">
            <a:extLst>
              <a:ext uri="{FF2B5EF4-FFF2-40B4-BE49-F238E27FC236}">
                <a16:creationId xmlns:a16="http://schemas.microsoft.com/office/drawing/2014/main" id="{71FD1E9C-DDC2-427E-B99A-16EF903E5161}"/>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26A554FE-B16C-4603-8F4C-E1EEB4733DB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If you made a mistake or no longer want the item, simply select the Delete Requests function under the AAMS menu and find your item and click the checkbox to delete.</a:t>
            </a:r>
          </a:p>
        </p:txBody>
      </p:sp>
    </p:spTree>
    <p:extLst>
      <p:ext uri="{BB962C8B-B14F-4D97-AF65-F5344CB8AC3E}">
        <p14:creationId xmlns:p14="http://schemas.microsoft.com/office/powerpoint/2010/main" val="3024197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CF9DB501-50FA-41B6-9F30-57DC30E399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826021C-06A8-4182-AF5D-8CDB2A51C9CC}" type="slidenum">
              <a:rPr lang="en-US" altLang="en-US"/>
              <a:pPr eaLnBrk="1" hangingPunct="1">
                <a:spcBef>
                  <a:spcPct val="0"/>
                </a:spcBef>
              </a:pPr>
              <a:t>26</a:t>
            </a:fld>
            <a:endParaRPr lang="en-US" altLang="en-US" dirty="0"/>
          </a:p>
        </p:txBody>
      </p:sp>
      <p:sp>
        <p:nvSpPr>
          <p:cNvPr id="72707" name="Rectangle 2">
            <a:extLst>
              <a:ext uri="{FF2B5EF4-FFF2-40B4-BE49-F238E27FC236}">
                <a16:creationId xmlns:a16="http://schemas.microsoft.com/office/drawing/2014/main" id="{71FD1E9C-DDC2-427E-B99A-16EF903E5161}"/>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26A554FE-B16C-4603-8F4C-E1EEB4733DB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Select the item, click on the checkbox and click the Delete button.  The system will ask you if you want to delete this item, you click on Yes, and the item is deleted.  A confirmation deletion message is displayed.</a:t>
            </a:r>
          </a:p>
        </p:txBody>
      </p:sp>
    </p:spTree>
    <p:extLst>
      <p:ext uri="{BB962C8B-B14F-4D97-AF65-F5344CB8AC3E}">
        <p14:creationId xmlns:p14="http://schemas.microsoft.com/office/powerpoint/2010/main" val="8341473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a:extLst>
              <a:ext uri="{FF2B5EF4-FFF2-40B4-BE49-F238E27FC236}">
                <a16:creationId xmlns:a16="http://schemas.microsoft.com/office/drawing/2014/main" id="{4DB95ACF-544D-4B00-AE34-23C39B3EC4A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3C4451C9-E963-4375-8FDF-FAF5BF6A2168}" type="slidenum">
              <a:rPr lang="en-US" altLang="en-US"/>
              <a:pPr eaLnBrk="1" hangingPunct="1">
                <a:spcBef>
                  <a:spcPct val="0"/>
                </a:spcBef>
              </a:pPr>
              <a:t>27</a:t>
            </a:fld>
            <a:endParaRPr lang="en-US" altLang="en-US" dirty="0"/>
          </a:p>
        </p:txBody>
      </p:sp>
      <p:sp>
        <p:nvSpPr>
          <p:cNvPr id="74755" name="Rectangle 2">
            <a:extLst>
              <a:ext uri="{FF2B5EF4-FFF2-40B4-BE49-F238E27FC236}">
                <a16:creationId xmlns:a16="http://schemas.microsoft.com/office/drawing/2014/main" id="{46B7BD62-64B1-43C0-8029-1C9436769317}"/>
              </a:ext>
            </a:extLst>
          </p:cNvPr>
          <p:cNvSpPr>
            <a:spLocks noGrp="1" noRot="1" noChangeAspect="1" noChangeArrowheads="1" noTextEdit="1"/>
          </p:cNvSpPr>
          <p:nvPr>
            <p:ph type="sldImg"/>
          </p:nvPr>
        </p:nvSpPr>
        <p:spPr>
          <a:ln/>
        </p:spPr>
      </p:sp>
      <p:sp>
        <p:nvSpPr>
          <p:cNvPr id="74756" name="Rectangle 3">
            <a:extLst>
              <a:ext uri="{FF2B5EF4-FFF2-40B4-BE49-F238E27FC236}">
                <a16:creationId xmlns:a16="http://schemas.microsoft.com/office/drawing/2014/main" id="{9481E41B-CBE2-422C-8CA7-4DA67668398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Click on either of the hypertext and either Select the checkbox to the left and click Delete to delete or enter the correct quantity in the Change Requests and click Update Quantity.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a:extLst>
              <a:ext uri="{FF2B5EF4-FFF2-40B4-BE49-F238E27FC236}">
                <a16:creationId xmlns:a16="http://schemas.microsoft.com/office/drawing/2014/main" id="{CF9DB501-50FA-41B6-9F30-57DC30E3994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826021C-06A8-4182-AF5D-8CDB2A51C9CC}" type="slidenum">
              <a:rPr lang="en-US" altLang="en-US"/>
              <a:pPr eaLnBrk="1" hangingPunct="1">
                <a:spcBef>
                  <a:spcPct val="0"/>
                </a:spcBef>
              </a:pPr>
              <a:t>28</a:t>
            </a:fld>
            <a:endParaRPr lang="en-US" altLang="en-US" dirty="0"/>
          </a:p>
        </p:txBody>
      </p:sp>
      <p:sp>
        <p:nvSpPr>
          <p:cNvPr id="72707" name="Rectangle 2">
            <a:extLst>
              <a:ext uri="{FF2B5EF4-FFF2-40B4-BE49-F238E27FC236}">
                <a16:creationId xmlns:a16="http://schemas.microsoft.com/office/drawing/2014/main" id="{71FD1E9C-DDC2-427E-B99A-16EF903E5161}"/>
              </a:ext>
            </a:extLst>
          </p:cNvPr>
          <p:cNvSpPr>
            <a:spLocks noGrp="1" noRot="1" noChangeAspect="1" noChangeArrowheads="1" noTextEdit="1"/>
          </p:cNvSpPr>
          <p:nvPr>
            <p:ph type="sldImg"/>
          </p:nvPr>
        </p:nvSpPr>
        <p:spPr>
          <a:ln/>
        </p:spPr>
      </p:sp>
      <p:sp>
        <p:nvSpPr>
          <p:cNvPr id="72708" name="Rectangle 3">
            <a:extLst>
              <a:ext uri="{FF2B5EF4-FFF2-40B4-BE49-F238E27FC236}">
                <a16:creationId xmlns:a16="http://schemas.microsoft.com/office/drawing/2014/main" id="{26A554FE-B16C-4603-8F4C-E1EEB4733DB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Upon checkout the holding agency and the requestor/approving official of the property will receive an email detailing the process for transfer and the item details.  Any customer with the same AAC that has requisition permission can approve items.</a:t>
            </a:r>
          </a:p>
        </p:txBody>
      </p:sp>
    </p:spTree>
    <p:extLst>
      <p:ext uri="{BB962C8B-B14F-4D97-AF65-F5344CB8AC3E}">
        <p14:creationId xmlns:p14="http://schemas.microsoft.com/office/powerpoint/2010/main" val="26801626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a:extLst>
              <a:ext uri="{FF2B5EF4-FFF2-40B4-BE49-F238E27FC236}">
                <a16:creationId xmlns:a16="http://schemas.microsoft.com/office/drawing/2014/main" id="{55250C2E-1881-4932-9BC7-1C101ACF1E8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66C3BE71-E518-4788-9246-13A55F9070F5}" type="slidenum">
              <a:rPr lang="en-US" altLang="en-US"/>
              <a:pPr eaLnBrk="1" hangingPunct="1">
                <a:spcBef>
                  <a:spcPct val="0"/>
                </a:spcBef>
              </a:pPr>
              <a:t>29</a:t>
            </a:fld>
            <a:endParaRPr lang="en-US" altLang="en-US" dirty="0"/>
          </a:p>
        </p:txBody>
      </p:sp>
      <p:sp>
        <p:nvSpPr>
          <p:cNvPr id="75779" name="Rectangle 2">
            <a:extLst>
              <a:ext uri="{FF2B5EF4-FFF2-40B4-BE49-F238E27FC236}">
                <a16:creationId xmlns:a16="http://schemas.microsoft.com/office/drawing/2014/main" id="{AC07B036-1E19-4217-815F-2023EF3B597C}"/>
              </a:ext>
            </a:extLst>
          </p:cNvPr>
          <p:cNvSpPr>
            <a:spLocks noGrp="1" noRot="1" noChangeAspect="1" noChangeArrowheads="1" noTextEdit="1"/>
          </p:cNvSpPr>
          <p:nvPr>
            <p:ph type="sldImg"/>
          </p:nvPr>
        </p:nvSpPr>
        <p:spPr>
          <a:ln/>
        </p:spPr>
      </p:sp>
      <p:sp>
        <p:nvSpPr>
          <p:cNvPr id="75780" name="Rectangle 3">
            <a:extLst>
              <a:ext uri="{FF2B5EF4-FFF2-40B4-BE49-F238E27FC236}">
                <a16:creationId xmlns:a16="http://schemas.microsoft.com/office/drawing/2014/main" id="{13E09F4A-7F38-4C1D-A3BC-BC65EAF1D2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Want List function in AAMS works exactly like the Want List function in GSAXcess, except it only searches and produces results for newly entered AAMS items.</a:t>
            </a:r>
          </a:p>
        </p:txBody>
      </p:sp>
    </p:spTree>
    <p:extLst>
      <p:ext uri="{BB962C8B-B14F-4D97-AF65-F5344CB8AC3E}">
        <p14:creationId xmlns:p14="http://schemas.microsoft.com/office/powerpoint/2010/main" val="2277662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a:extLst>
              <a:ext uri="{FF2B5EF4-FFF2-40B4-BE49-F238E27FC236}">
                <a16:creationId xmlns:a16="http://schemas.microsoft.com/office/drawing/2014/main" id="{E6B67245-95BD-40AA-A647-072233A542C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0F03E81-BD09-43DC-AEB2-F151F7E2BC3D}" type="slidenum">
              <a:rPr lang="en-US" altLang="en-US"/>
              <a:pPr eaLnBrk="1" hangingPunct="1">
                <a:spcBef>
                  <a:spcPct val="0"/>
                </a:spcBef>
              </a:pPr>
              <a:t>3</a:t>
            </a:fld>
            <a:endParaRPr lang="en-US" altLang="en-US" dirty="0"/>
          </a:p>
        </p:txBody>
      </p:sp>
      <p:sp>
        <p:nvSpPr>
          <p:cNvPr id="56323" name="Rectangle 2">
            <a:extLst>
              <a:ext uri="{FF2B5EF4-FFF2-40B4-BE49-F238E27FC236}">
                <a16:creationId xmlns:a16="http://schemas.microsoft.com/office/drawing/2014/main" id="{EE0151C9-3C0B-4C60-B70E-8905525524A2}"/>
              </a:ext>
            </a:extLst>
          </p:cNvPr>
          <p:cNvSpPr>
            <a:spLocks noGrp="1" noRot="1" noChangeAspect="1" noChangeArrowheads="1" noTextEdit="1"/>
          </p:cNvSpPr>
          <p:nvPr>
            <p:ph type="sldImg"/>
          </p:nvPr>
        </p:nvSpPr>
        <p:spPr>
          <a:xfrm>
            <a:off x="1181100" y="687388"/>
            <a:ext cx="4521200" cy="3390900"/>
          </a:xfrm>
          <a:ln w="12700" cap="flat">
            <a:solidFill>
              <a:schemeClr val="tx1"/>
            </a:solidFill>
          </a:ln>
        </p:spPr>
      </p:sp>
      <p:sp>
        <p:nvSpPr>
          <p:cNvPr id="56324" name="Rectangle 3">
            <a:extLst>
              <a:ext uri="{FF2B5EF4-FFF2-40B4-BE49-F238E27FC236}">
                <a16:creationId xmlns:a16="http://schemas.microsoft.com/office/drawing/2014/main" id="{54AD694B-61FA-4DA0-A48C-0E116CDEDE5A}"/>
              </a:ext>
            </a:extLst>
          </p:cNvPr>
          <p:cNvSpPr>
            <a:spLocks noGrp="1" noChangeArrowheads="1"/>
          </p:cNvSpPr>
          <p:nvPr>
            <p:ph type="body" idx="1"/>
          </p:nvPr>
        </p:nvSpPr>
        <p:spPr>
          <a:xfrm>
            <a:off x="904875" y="4225925"/>
            <a:ext cx="5048250" cy="42195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501" tIns="46046" rIns="90501" bIns="46046"/>
          <a:lstStyle/>
          <a:p>
            <a:pPr eaLnBrk="1" hangingPunct="1"/>
            <a:r>
              <a:rPr lang="en-US" altLang="en-US" dirty="0"/>
              <a:t>This is a graphic portrayal of the disposition process since the implementation of GSA Xcess.  The chart shows the distinction of excess and surplus property as well as  highlighting the overall screening period and the systems that GSA offers to support these functions.</a:t>
            </a:r>
          </a:p>
          <a:p>
            <a:pPr eaLnBrk="1" hangingPunct="1"/>
            <a:endParaRPr lang="en-US" altLang="en-US" dirty="0"/>
          </a:p>
          <a:p>
            <a:pPr eaLnBrk="1" hangingPunct="1"/>
            <a:r>
              <a:rPr lang="en-US" altLang="en-US" dirty="0"/>
              <a:t>Internal agency screening is the first step and we offer AAMS to support agencies in this effort.  </a:t>
            </a:r>
          </a:p>
          <a:p>
            <a:pPr eaLnBrk="1" hangingPunct="1"/>
            <a:endParaRPr lang="en-US" altLang="en-US" dirty="0"/>
          </a:p>
          <a:p>
            <a:pPr eaLnBrk="1" hangingPunct="1"/>
            <a:r>
              <a:rPr lang="en-US" altLang="en-US" dirty="0"/>
              <a:t>Second, is the simultaneous screening for Federal and donation customers and federal removal.  Listed are the major categories of eligible activities.</a:t>
            </a:r>
          </a:p>
          <a:p>
            <a:pPr eaLnBrk="1" hangingPunct="1"/>
            <a:endParaRPr lang="en-US" altLang="en-US" dirty="0"/>
          </a:p>
          <a:p>
            <a:pPr eaLnBrk="1" hangingPunct="1"/>
            <a:r>
              <a:rPr lang="en-US" altLang="en-US" dirty="0"/>
              <a:t>Next, the 5 day notification period allows GSA’s allocating regions to make proper allocation of property to donation customers.  The 5 days only come into play if a State Agency for Surplus Property or donation customer makes a request.  After that, property is available for public sale, by GSA or the owning agency.     </a:t>
            </a:r>
          </a:p>
          <a:p>
            <a:pPr eaLnBrk="1" hangingPunct="1"/>
            <a:endParaRPr lang="en-US" altLang="en-US" dirty="0"/>
          </a:p>
        </p:txBody>
      </p:sp>
      <p:sp>
        <p:nvSpPr>
          <p:cNvPr id="56325" name="Rectangle 4">
            <a:extLst>
              <a:ext uri="{FF2B5EF4-FFF2-40B4-BE49-F238E27FC236}">
                <a16:creationId xmlns:a16="http://schemas.microsoft.com/office/drawing/2014/main" id="{826194A7-ACAD-4F02-9B0A-783A0F1A64EE}"/>
              </a:ext>
            </a:extLst>
          </p:cNvPr>
          <p:cNvSpPr>
            <a:spLocks noChangeArrowheads="1"/>
          </p:cNvSpPr>
          <p:nvPr/>
        </p:nvSpPr>
        <p:spPr bwMode="auto">
          <a:xfrm>
            <a:off x="1127125" y="190500"/>
            <a:ext cx="18415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87" tIns="46046" rIns="92087" bIns="46046">
            <a:spAutoFit/>
          </a:bodyPr>
          <a:lstStyle>
            <a:lvl1pPr defTabSz="915988" eaLnBrk="0" hangingPunct="0">
              <a:spcBef>
                <a:spcPct val="30000"/>
              </a:spcBef>
              <a:defRPr sz="1200">
                <a:solidFill>
                  <a:schemeClr val="tx1"/>
                </a:solidFill>
                <a:latin typeface="Arial" panose="020B0604020202020204" pitchFamily="34" charset="0"/>
              </a:defRPr>
            </a:lvl1pPr>
            <a:lvl2pPr marL="742950" indent="-285750" defTabSz="915988" eaLnBrk="0" hangingPunct="0">
              <a:spcBef>
                <a:spcPct val="30000"/>
              </a:spcBef>
              <a:defRPr sz="1200">
                <a:solidFill>
                  <a:schemeClr val="tx1"/>
                </a:solidFill>
                <a:latin typeface="Arial" panose="020B0604020202020204" pitchFamily="34" charset="0"/>
              </a:defRPr>
            </a:lvl2pPr>
            <a:lvl3pPr marL="1143000" indent="-228600" defTabSz="915988" eaLnBrk="0" hangingPunct="0">
              <a:spcBef>
                <a:spcPct val="30000"/>
              </a:spcBef>
              <a:defRPr sz="1200">
                <a:solidFill>
                  <a:schemeClr val="tx1"/>
                </a:solidFill>
                <a:latin typeface="Arial" panose="020B0604020202020204" pitchFamily="34" charset="0"/>
              </a:defRPr>
            </a:lvl3pPr>
            <a:lvl4pPr marL="1600200" indent="-228600" defTabSz="915988" eaLnBrk="0" hangingPunct="0">
              <a:spcBef>
                <a:spcPct val="30000"/>
              </a:spcBef>
              <a:defRPr sz="1200">
                <a:solidFill>
                  <a:schemeClr val="tx1"/>
                </a:solidFill>
                <a:latin typeface="Arial" panose="020B0604020202020204" pitchFamily="34" charset="0"/>
              </a:defRPr>
            </a:lvl4pPr>
            <a:lvl5pPr marL="2057400" indent="-228600" defTabSz="915988" eaLnBrk="0" hangingPunct="0">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endParaRPr lang="en-US" altLang="en-US" sz="1400" b="1" dirty="0">
              <a:latin typeface="Times New Roman" panose="02020603050405020304" pitchFamily="18" charset="0"/>
            </a:endParaRPr>
          </a:p>
          <a:p>
            <a:pPr>
              <a:spcBef>
                <a:spcPct val="0"/>
              </a:spcBef>
            </a:pPr>
            <a:endParaRPr lang="en-US" altLang="en-US" sz="1400" b="1" dirty="0">
              <a:latin typeface="Times New Roman" panose="02020603050405020304" pitchFamily="18"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9B998BF8-306B-420F-94AB-BF1DF865030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0B5AE7E3-C3A2-4833-B7A8-DE2912B28EE8}" type="slidenum">
              <a:rPr lang="en-US" altLang="en-US"/>
              <a:pPr eaLnBrk="1" hangingPunct="1">
                <a:spcBef>
                  <a:spcPct val="0"/>
                </a:spcBef>
              </a:pPr>
              <a:t>30</a:t>
            </a:fld>
            <a:endParaRPr lang="en-US" altLang="en-US" dirty="0"/>
          </a:p>
        </p:txBody>
      </p:sp>
      <p:sp>
        <p:nvSpPr>
          <p:cNvPr id="76803" name="Rectangle 2">
            <a:extLst>
              <a:ext uri="{FF2B5EF4-FFF2-40B4-BE49-F238E27FC236}">
                <a16:creationId xmlns:a16="http://schemas.microsoft.com/office/drawing/2014/main" id="{AB11F64F-6F8F-48A2-A78F-B0A4BF9B989D}"/>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00251894-A7E8-4089-B5AA-81601E5C061B}"/>
              </a:ext>
            </a:extLst>
          </p:cNvPr>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Clicking on the AAMS Want List function will display the above screen.  It displays the requestor and the email to send the results to.  It allows you to select an excel or word format.  It allows you to select criteria of the items you would like to see send to you when they are entered by an AAMS user.</a:t>
            </a:r>
          </a:p>
        </p:txBody>
      </p:sp>
    </p:spTree>
    <p:extLst>
      <p:ext uri="{BB962C8B-B14F-4D97-AF65-F5344CB8AC3E}">
        <p14:creationId xmlns:p14="http://schemas.microsoft.com/office/powerpoint/2010/main" val="37243826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a:extLst>
              <a:ext uri="{FF2B5EF4-FFF2-40B4-BE49-F238E27FC236}">
                <a16:creationId xmlns:a16="http://schemas.microsoft.com/office/drawing/2014/main" id="{9B998BF8-306B-420F-94AB-BF1DF865030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0B5AE7E3-C3A2-4833-B7A8-DE2912B28EE8}" type="slidenum">
              <a:rPr lang="en-US" altLang="en-US"/>
              <a:pPr eaLnBrk="1" hangingPunct="1">
                <a:spcBef>
                  <a:spcPct val="0"/>
                </a:spcBef>
              </a:pPr>
              <a:t>31</a:t>
            </a:fld>
            <a:endParaRPr lang="en-US" altLang="en-US" dirty="0"/>
          </a:p>
        </p:txBody>
      </p:sp>
      <p:sp>
        <p:nvSpPr>
          <p:cNvPr id="76803" name="Rectangle 2">
            <a:extLst>
              <a:ext uri="{FF2B5EF4-FFF2-40B4-BE49-F238E27FC236}">
                <a16:creationId xmlns:a16="http://schemas.microsoft.com/office/drawing/2014/main" id="{AB11F64F-6F8F-48A2-A78F-B0A4BF9B989D}"/>
              </a:ext>
            </a:extLst>
          </p:cNvPr>
          <p:cNvSpPr>
            <a:spLocks noGrp="1" noRot="1" noChangeAspect="1" noChangeArrowheads="1" noTextEdit="1"/>
          </p:cNvSpPr>
          <p:nvPr>
            <p:ph type="sldImg"/>
          </p:nvPr>
        </p:nvSpPr>
        <p:spPr>
          <a:ln/>
        </p:spPr>
      </p:sp>
      <p:sp>
        <p:nvSpPr>
          <p:cNvPr id="76804" name="Rectangle 3">
            <a:extLst>
              <a:ext uri="{FF2B5EF4-FFF2-40B4-BE49-F238E27FC236}">
                <a16:creationId xmlns:a16="http://schemas.microsoft.com/office/drawing/2014/main" id="{00251894-A7E8-4089-B5AA-81601E5C061B}"/>
              </a:ext>
            </a:extLst>
          </p:cNvPr>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Enter any criteria to narrow your results.  In this case, Generator was entered and the system will search for the word generator in the Noun Name, Make, Model and Manufacturer of the Item Details in AAMS.  The condition of the property must be Repairable or better.  The system automatically sets the search time for 180 days.  You can change as needed.</a:t>
            </a:r>
          </a:p>
        </p:txBody>
      </p:sp>
    </p:spTree>
    <p:extLst>
      <p:ext uri="{BB962C8B-B14F-4D97-AF65-F5344CB8AC3E}">
        <p14:creationId xmlns:p14="http://schemas.microsoft.com/office/powerpoint/2010/main" val="36114591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a:extLst>
              <a:ext uri="{FF2B5EF4-FFF2-40B4-BE49-F238E27FC236}">
                <a16:creationId xmlns:a16="http://schemas.microsoft.com/office/drawing/2014/main" id="{9611F021-C11F-4534-B671-0491A25DDAB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17FA1453-1430-4222-B1DF-9357F9268CE4}" type="slidenum">
              <a:rPr lang="en-US" altLang="en-US"/>
              <a:pPr eaLnBrk="1" hangingPunct="1">
                <a:spcBef>
                  <a:spcPct val="0"/>
                </a:spcBef>
              </a:pPr>
              <a:t>32</a:t>
            </a:fld>
            <a:endParaRPr lang="en-US" altLang="en-US" dirty="0"/>
          </a:p>
        </p:txBody>
      </p:sp>
      <p:sp>
        <p:nvSpPr>
          <p:cNvPr id="77827" name="Rectangle 2">
            <a:extLst>
              <a:ext uri="{FF2B5EF4-FFF2-40B4-BE49-F238E27FC236}">
                <a16:creationId xmlns:a16="http://schemas.microsoft.com/office/drawing/2014/main" id="{C45B0E8A-C517-4B32-BD56-0DACCD8A424F}"/>
              </a:ext>
            </a:extLst>
          </p:cNvPr>
          <p:cNvSpPr>
            <a:spLocks noGrp="1" noRot="1" noChangeAspect="1" noChangeArrowheads="1" noTextEdit="1"/>
          </p:cNvSpPr>
          <p:nvPr>
            <p:ph type="sldImg"/>
          </p:nvPr>
        </p:nvSpPr>
        <p:spPr>
          <a:ln/>
        </p:spPr>
      </p:sp>
      <p:sp>
        <p:nvSpPr>
          <p:cNvPr id="77828" name="Rectangle 3">
            <a:extLst>
              <a:ext uri="{FF2B5EF4-FFF2-40B4-BE49-F238E27FC236}">
                <a16:creationId xmlns:a16="http://schemas.microsoft.com/office/drawing/2014/main" id="{E39699A5-0626-4675-9FCC-1B3225BDABD8}"/>
              </a:ext>
            </a:extLst>
          </p:cNvPr>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Enter any criteria to narrow your results.  In this case, Fire Truck was entered with the results being the exact two words with a space in the middle searching in the Noun Name, Make, Model and Manufacturer of the Item Details in AAMS.  The condition of the property must be Usable or better.  You have selected KY, OH and IN as states to search because they are in close proximity to you location.  The system automatically sets the search time for 180 days.  You can change as needed.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a:extLst>
              <a:ext uri="{FF2B5EF4-FFF2-40B4-BE49-F238E27FC236}">
                <a16:creationId xmlns:a16="http://schemas.microsoft.com/office/drawing/2014/main" id="{8E599110-FE1E-44A5-B8D4-26606163DBC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56976AF8-626E-49A9-A058-A50E79CF9923}" type="slidenum">
              <a:rPr lang="en-US" altLang="en-US"/>
              <a:pPr eaLnBrk="1" hangingPunct="1">
                <a:spcBef>
                  <a:spcPct val="0"/>
                </a:spcBef>
              </a:pPr>
              <a:t>33</a:t>
            </a:fld>
            <a:endParaRPr lang="en-US" altLang="en-US" dirty="0"/>
          </a:p>
        </p:txBody>
      </p:sp>
      <p:sp>
        <p:nvSpPr>
          <p:cNvPr id="78851" name="Rectangle 2">
            <a:extLst>
              <a:ext uri="{FF2B5EF4-FFF2-40B4-BE49-F238E27FC236}">
                <a16:creationId xmlns:a16="http://schemas.microsoft.com/office/drawing/2014/main" id="{9D969D6B-7DE8-4D60-AFF8-31410B2201E2}"/>
              </a:ext>
            </a:extLst>
          </p:cNvPr>
          <p:cNvSpPr>
            <a:spLocks noGrp="1" noRot="1" noChangeAspect="1" noChangeArrowheads="1" noTextEdit="1"/>
          </p:cNvSpPr>
          <p:nvPr>
            <p:ph type="sldImg"/>
          </p:nvPr>
        </p:nvSpPr>
        <p:spPr>
          <a:ln/>
        </p:spPr>
      </p:sp>
      <p:sp>
        <p:nvSpPr>
          <p:cNvPr id="78852" name="Rectangle 3">
            <a:extLst>
              <a:ext uri="{FF2B5EF4-FFF2-40B4-BE49-F238E27FC236}">
                <a16:creationId xmlns:a16="http://schemas.microsoft.com/office/drawing/2014/main" id="{C17F48BC-4F30-4B7B-8375-A5F55ACAEE58}"/>
              </a:ext>
            </a:extLst>
          </p:cNvPr>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Email example.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a:extLst>
              <a:ext uri="{FF2B5EF4-FFF2-40B4-BE49-F238E27FC236}">
                <a16:creationId xmlns:a16="http://schemas.microsoft.com/office/drawing/2014/main" id="{C62F0728-556B-4A83-B177-615195ADA2B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6C3AA5FE-552C-4550-91A7-2E2DB63BA23A}" type="slidenum">
              <a:rPr lang="en-US" altLang="en-US"/>
              <a:pPr eaLnBrk="1" hangingPunct="1">
                <a:spcBef>
                  <a:spcPct val="0"/>
                </a:spcBef>
              </a:pPr>
              <a:t>34</a:t>
            </a:fld>
            <a:endParaRPr lang="en-US" altLang="en-US" dirty="0"/>
          </a:p>
        </p:txBody>
      </p:sp>
      <p:sp>
        <p:nvSpPr>
          <p:cNvPr id="79875" name="Rectangle 2">
            <a:extLst>
              <a:ext uri="{FF2B5EF4-FFF2-40B4-BE49-F238E27FC236}">
                <a16:creationId xmlns:a16="http://schemas.microsoft.com/office/drawing/2014/main" id="{EEC28B2A-1037-49AB-88FD-28D2B7E85314}"/>
              </a:ext>
            </a:extLst>
          </p:cNvPr>
          <p:cNvSpPr>
            <a:spLocks noGrp="1" noRot="1" noChangeAspect="1" noChangeArrowheads="1" noTextEdit="1"/>
          </p:cNvSpPr>
          <p:nvPr>
            <p:ph type="sldImg"/>
          </p:nvPr>
        </p:nvSpPr>
        <p:spPr>
          <a:ln/>
        </p:spPr>
      </p:sp>
      <p:sp>
        <p:nvSpPr>
          <p:cNvPr id="79876" name="Rectangle 3">
            <a:extLst>
              <a:ext uri="{FF2B5EF4-FFF2-40B4-BE49-F238E27FC236}">
                <a16:creationId xmlns:a16="http://schemas.microsoft.com/office/drawing/2014/main" id="{A5815616-D48C-4263-8BBC-0BBA7E97B96B}"/>
              </a:ext>
            </a:extLst>
          </p:cNvPr>
          <p:cNvSpPr>
            <a:spLocks noGrp="1" noChangeArrowheads="1"/>
          </p:cNvSpPr>
          <p:nvPr>
            <p:ph type="body" idx="1"/>
          </p:nvPr>
        </p:nvSpPr>
        <p:spPr>
          <a:xfrm>
            <a:off x="685800" y="4344988"/>
            <a:ext cx="5486400" cy="41132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Emails are sent to you whenever an item is reported that meets your criteria for 180 days.  At the end of the 180 days you will receive a warning message that your Want List entry will expire.  At any time you can click on Want List in AAMS and change the criteria, length of time or just delete the request.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a:extLst>
              <a:ext uri="{FF2B5EF4-FFF2-40B4-BE49-F238E27FC236}">
                <a16:creationId xmlns:a16="http://schemas.microsoft.com/office/drawing/2014/main" id="{7762BA11-D9CD-4C46-AEEA-CB433ADBE2D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7F06A940-D921-414D-852A-92C979BD61ED}" type="slidenum">
              <a:rPr lang="en-US" altLang="en-US"/>
              <a:pPr eaLnBrk="1" hangingPunct="1">
                <a:spcBef>
                  <a:spcPct val="0"/>
                </a:spcBef>
              </a:pPr>
              <a:t>35</a:t>
            </a:fld>
            <a:endParaRPr lang="en-US" altLang="en-US" dirty="0"/>
          </a:p>
        </p:txBody>
      </p:sp>
      <p:sp>
        <p:nvSpPr>
          <p:cNvPr id="80899" name="Rectangle 2">
            <a:extLst>
              <a:ext uri="{FF2B5EF4-FFF2-40B4-BE49-F238E27FC236}">
                <a16:creationId xmlns:a16="http://schemas.microsoft.com/office/drawing/2014/main" id="{2F14EFDB-61AD-4E4B-B1E0-311FE1EAB8FA}"/>
              </a:ext>
            </a:extLst>
          </p:cNvPr>
          <p:cNvSpPr>
            <a:spLocks noGrp="1" noRot="1" noChangeAspect="1" noChangeArrowheads="1" noTextEdit="1"/>
          </p:cNvSpPr>
          <p:nvPr>
            <p:ph type="sldImg"/>
          </p:nvPr>
        </p:nvSpPr>
        <p:spPr>
          <a:ln/>
        </p:spPr>
      </p:sp>
      <p:sp>
        <p:nvSpPr>
          <p:cNvPr id="80900" name="Rectangle 3">
            <a:extLst>
              <a:ext uri="{FF2B5EF4-FFF2-40B4-BE49-F238E27FC236}">
                <a16:creationId xmlns:a16="http://schemas.microsoft.com/office/drawing/2014/main" id="{F029855A-9FF9-42B0-97D8-2004F5A3CD0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When a user logs into the system for the first time each day, if there are Internal AAMS property requests from someone in your Agency, the system will display a pop-up alerting you to the request.  Only specified Agency Property Officers will be able to approve the transfers for your property.  After reading simply click on the X in the right-hand corner of the pop-up to close.</a:t>
            </a:r>
          </a:p>
        </p:txBody>
      </p:sp>
    </p:spTree>
    <p:extLst>
      <p:ext uri="{BB962C8B-B14F-4D97-AF65-F5344CB8AC3E}">
        <p14:creationId xmlns:p14="http://schemas.microsoft.com/office/powerpoint/2010/main" val="35999433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C1672D88-C698-4FBF-BB59-D6D7417590F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14703FE2-6B21-44D0-9813-E0D82D4D755C}" type="slidenum">
              <a:rPr lang="en-US" altLang="en-US"/>
              <a:pPr eaLnBrk="1" hangingPunct="1">
                <a:spcBef>
                  <a:spcPct val="0"/>
                </a:spcBef>
              </a:pPr>
              <a:t>36</a:t>
            </a:fld>
            <a:endParaRPr lang="en-US" altLang="en-US" dirty="0"/>
          </a:p>
        </p:txBody>
      </p:sp>
      <p:sp>
        <p:nvSpPr>
          <p:cNvPr id="81923" name="Rectangle 2">
            <a:extLst>
              <a:ext uri="{FF2B5EF4-FFF2-40B4-BE49-F238E27FC236}">
                <a16:creationId xmlns:a16="http://schemas.microsoft.com/office/drawing/2014/main" id="{63F1A2BF-37B1-4731-A914-ABAF7559A13A}"/>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B8B8A6DB-007D-4B2A-8C8D-E3E998E0DA0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When a user logs into the system for the first time each day, if there are Internal property requests from someone else in your Agency, the system will display a pop-up alerting you to the request.  Only specified Agency Property Officers will be able to approve the transfers for your property.  After reading simply click on the X in the right-hand corner of the pop-up to close.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a:extLst>
              <a:ext uri="{FF2B5EF4-FFF2-40B4-BE49-F238E27FC236}">
                <a16:creationId xmlns:a16="http://schemas.microsoft.com/office/drawing/2014/main" id="{61B2DD29-A725-4710-83FE-11B7557009E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3638470A-3257-42CB-BFE3-8102231C9732}" type="slidenum">
              <a:rPr lang="en-US" altLang="en-US"/>
              <a:pPr eaLnBrk="1" hangingPunct="1">
                <a:spcBef>
                  <a:spcPct val="0"/>
                </a:spcBef>
              </a:pPr>
              <a:t>37</a:t>
            </a:fld>
            <a:endParaRPr lang="en-US" altLang="en-US" dirty="0"/>
          </a:p>
        </p:txBody>
      </p:sp>
      <p:sp>
        <p:nvSpPr>
          <p:cNvPr id="82947" name="Rectangle 2">
            <a:extLst>
              <a:ext uri="{FF2B5EF4-FFF2-40B4-BE49-F238E27FC236}">
                <a16:creationId xmlns:a16="http://schemas.microsoft.com/office/drawing/2014/main" id="{EE8D64C2-F7BD-4A91-BF4B-8492816E231D}"/>
              </a:ext>
            </a:extLst>
          </p:cNvPr>
          <p:cNvSpPr>
            <a:spLocks noGrp="1" noRot="1" noChangeAspect="1" noChangeArrowheads="1" noTextEdit="1"/>
          </p:cNvSpPr>
          <p:nvPr>
            <p:ph type="sldImg"/>
          </p:nvPr>
        </p:nvSpPr>
        <p:spPr>
          <a:ln/>
        </p:spPr>
      </p:sp>
      <p:sp>
        <p:nvSpPr>
          <p:cNvPr id="82948" name="Rectangle 3">
            <a:extLst>
              <a:ext uri="{FF2B5EF4-FFF2-40B4-BE49-F238E27FC236}">
                <a16:creationId xmlns:a16="http://schemas.microsoft.com/office/drawing/2014/main" id="{701B5B18-2AA6-4D92-AFD0-EC17241FD5C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To see who has requested your property and to transfer the property, click on Review and Transfer Multiple Items from the AAMS menu.</a:t>
            </a:r>
          </a:p>
          <a:p>
            <a:pPr eaLnBrk="1" hangingPunct="1"/>
            <a:endParaRPr lang="en-US" altLang="en-US" dirty="0"/>
          </a:p>
          <a:p>
            <a:pPr eaLnBrk="1" hangingPunct="1"/>
            <a:endParaRPr lang="en-US"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E95E5C3D-86C8-4F0D-9D52-E7A816A719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D6CF0AC-80C6-463B-B289-B5495BDDCF26}" type="slidenum">
              <a:rPr lang="en-US" altLang="en-US"/>
              <a:pPr eaLnBrk="1" hangingPunct="1">
                <a:spcBef>
                  <a:spcPct val="0"/>
                </a:spcBef>
              </a:pPr>
              <a:t>38</a:t>
            </a:fld>
            <a:endParaRPr lang="en-US" altLang="en-US" dirty="0"/>
          </a:p>
        </p:txBody>
      </p:sp>
      <p:sp>
        <p:nvSpPr>
          <p:cNvPr id="83971" name="Rectangle 2">
            <a:extLst>
              <a:ext uri="{FF2B5EF4-FFF2-40B4-BE49-F238E27FC236}">
                <a16:creationId xmlns:a16="http://schemas.microsoft.com/office/drawing/2014/main" id="{BF1538DB-3D0A-4CC4-A1BB-F274BCC6B4E7}"/>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A9C98E30-C6C5-4ED9-BCD8-7620FAFDE4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AAMS Review and Transfer Multiple Requested Items will display.  From this screen, you can click on the hypertext Item Control Number to see has requested the item.  You can decide if you will transfer all of the items by entering the quantity in the quantity box.  To deny the request, just enter zero and click Transfer.</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E95E5C3D-86C8-4F0D-9D52-E7A816A719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D6CF0AC-80C6-463B-B289-B5495BDDCF26}" type="slidenum">
              <a:rPr lang="en-US" altLang="en-US"/>
              <a:pPr eaLnBrk="1" hangingPunct="1">
                <a:spcBef>
                  <a:spcPct val="0"/>
                </a:spcBef>
              </a:pPr>
              <a:t>39</a:t>
            </a:fld>
            <a:endParaRPr lang="en-US" altLang="en-US" dirty="0"/>
          </a:p>
        </p:txBody>
      </p:sp>
      <p:sp>
        <p:nvSpPr>
          <p:cNvPr id="83971" name="Rectangle 2">
            <a:extLst>
              <a:ext uri="{FF2B5EF4-FFF2-40B4-BE49-F238E27FC236}">
                <a16:creationId xmlns:a16="http://schemas.microsoft.com/office/drawing/2014/main" id="{BF1538DB-3D0A-4CC4-A1BB-F274BCC6B4E7}"/>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A9C98E30-C6C5-4ED9-BCD8-7620FAFDE4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AAMS Review and Transfer Multiple Requested Items will display.  From this screen, you can click on the hypertext Item Control Number to see has requested the item.  You can decide if you will transfer all of the items by entering the quantity in the quantity box.  To deny the request, just enter zero and click Transfer.</a:t>
            </a:r>
          </a:p>
        </p:txBody>
      </p:sp>
    </p:spTree>
    <p:extLst>
      <p:ext uri="{BB962C8B-B14F-4D97-AF65-F5344CB8AC3E}">
        <p14:creationId xmlns:p14="http://schemas.microsoft.com/office/powerpoint/2010/main" val="3732811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a:extLst>
              <a:ext uri="{FF2B5EF4-FFF2-40B4-BE49-F238E27FC236}">
                <a16:creationId xmlns:a16="http://schemas.microsoft.com/office/drawing/2014/main" id="{35358E49-0FBF-403A-BE58-D3447FD2D13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A6538034-5ECA-49ED-AA99-188CB96AA8CA}" type="slidenum">
              <a:rPr lang="en-US" altLang="en-US"/>
              <a:pPr eaLnBrk="1" hangingPunct="1">
                <a:spcBef>
                  <a:spcPct val="0"/>
                </a:spcBef>
              </a:pPr>
              <a:t>4</a:t>
            </a:fld>
            <a:endParaRPr lang="en-US" altLang="en-US" dirty="0"/>
          </a:p>
        </p:txBody>
      </p:sp>
      <p:sp>
        <p:nvSpPr>
          <p:cNvPr id="57347" name="Rectangle 2">
            <a:extLst>
              <a:ext uri="{FF2B5EF4-FFF2-40B4-BE49-F238E27FC236}">
                <a16:creationId xmlns:a16="http://schemas.microsoft.com/office/drawing/2014/main" id="{D16D2F64-A17D-4895-8C4A-0083DF8F2C22}"/>
              </a:ext>
            </a:extLst>
          </p:cNvPr>
          <p:cNvSpPr>
            <a:spLocks noGrp="1" noRot="1" noChangeAspect="1" noChangeArrowheads="1" noTextEdit="1"/>
          </p:cNvSpPr>
          <p:nvPr>
            <p:ph type="sldImg"/>
          </p:nvPr>
        </p:nvSpPr>
        <p:spPr>
          <a:ln/>
        </p:spPr>
      </p:sp>
      <p:sp>
        <p:nvSpPr>
          <p:cNvPr id="57348" name="Rectangle 3">
            <a:extLst>
              <a:ext uri="{FF2B5EF4-FFF2-40B4-BE49-F238E27FC236}">
                <a16:creationId xmlns:a16="http://schemas.microsoft.com/office/drawing/2014/main" id="{772B3853-AD61-4DBF-B073-35C8D3699B0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You gain entry to AAMS by going to GSAXcess.  Type in “gsaxcess.gov” in your internet browser.  Before we go into internal screening, let’s take a look around at the homepage and what resources you can find.</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a:extLst>
              <a:ext uri="{FF2B5EF4-FFF2-40B4-BE49-F238E27FC236}">
                <a16:creationId xmlns:a16="http://schemas.microsoft.com/office/drawing/2014/main" id="{E95E5C3D-86C8-4F0D-9D52-E7A816A7196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D6CF0AC-80C6-463B-B289-B5495BDDCF26}" type="slidenum">
              <a:rPr lang="en-US" altLang="en-US"/>
              <a:pPr eaLnBrk="1" hangingPunct="1">
                <a:spcBef>
                  <a:spcPct val="0"/>
                </a:spcBef>
              </a:pPr>
              <a:t>40</a:t>
            </a:fld>
            <a:endParaRPr lang="en-US" altLang="en-US" dirty="0"/>
          </a:p>
        </p:txBody>
      </p:sp>
      <p:sp>
        <p:nvSpPr>
          <p:cNvPr id="83971" name="Rectangle 2">
            <a:extLst>
              <a:ext uri="{FF2B5EF4-FFF2-40B4-BE49-F238E27FC236}">
                <a16:creationId xmlns:a16="http://schemas.microsoft.com/office/drawing/2014/main" id="{BF1538DB-3D0A-4CC4-A1BB-F274BCC6B4E7}"/>
              </a:ext>
            </a:extLst>
          </p:cNvPr>
          <p:cNvSpPr>
            <a:spLocks noGrp="1" noRot="1" noChangeAspect="1" noChangeArrowheads="1" noTextEdit="1"/>
          </p:cNvSpPr>
          <p:nvPr>
            <p:ph type="sldImg"/>
          </p:nvPr>
        </p:nvSpPr>
        <p:spPr>
          <a:ln/>
        </p:spPr>
      </p:sp>
      <p:sp>
        <p:nvSpPr>
          <p:cNvPr id="83972" name="Rectangle 3">
            <a:extLst>
              <a:ext uri="{FF2B5EF4-FFF2-40B4-BE49-F238E27FC236}">
                <a16:creationId xmlns:a16="http://schemas.microsoft.com/office/drawing/2014/main" id="{A9C98E30-C6C5-4ED9-BCD8-7620FAFDE42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If ready to transfer you see the red Transfer button, enter the quantity to transfer and click on the red Transfer button.  </a:t>
            </a:r>
          </a:p>
        </p:txBody>
      </p:sp>
    </p:spTree>
    <p:extLst>
      <p:ext uri="{BB962C8B-B14F-4D97-AF65-F5344CB8AC3E}">
        <p14:creationId xmlns:p14="http://schemas.microsoft.com/office/powerpoint/2010/main" val="22465974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39736380-F1E6-443A-A694-DF10DE1CE25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D62905B8-EED4-42AE-BB64-4C1E9067F24F}" type="slidenum">
              <a:rPr lang="en-US" altLang="en-US"/>
              <a:pPr eaLnBrk="1" hangingPunct="1">
                <a:spcBef>
                  <a:spcPct val="0"/>
                </a:spcBef>
              </a:pPr>
              <a:t>41</a:t>
            </a:fld>
            <a:endParaRPr lang="en-US" altLang="en-US" dirty="0"/>
          </a:p>
        </p:txBody>
      </p:sp>
      <p:sp>
        <p:nvSpPr>
          <p:cNvPr id="89091" name="Rectangle 2">
            <a:extLst>
              <a:ext uri="{FF2B5EF4-FFF2-40B4-BE49-F238E27FC236}">
                <a16:creationId xmlns:a16="http://schemas.microsoft.com/office/drawing/2014/main" id="{FDE1D783-7255-4F5C-8DFC-24E3B8FACD5D}"/>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29EFC541-52DC-42E5-9956-17D5974473F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Inquiry Recall button displays a search screen where you can find out about your AAMS items.  Not all users have this function.</a:t>
            </a:r>
          </a:p>
        </p:txBody>
      </p:sp>
    </p:spTree>
    <p:extLst>
      <p:ext uri="{BB962C8B-B14F-4D97-AF65-F5344CB8AC3E}">
        <p14:creationId xmlns:p14="http://schemas.microsoft.com/office/powerpoint/2010/main" val="145831115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FDB72FBC-DB57-4BBA-A56E-74F4A046F62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21D26C57-66D4-47B6-9183-7BBA9122DB8E}" type="slidenum">
              <a:rPr lang="en-US" altLang="en-US"/>
              <a:pPr eaLnBrk="1" hangingPunct="1">
                <a:spcBef>
                  <a:spcPct val="0"/>
                </a:spcBef>
              </a:pPr>
              <a:t>42</a:t>
            </a:fld>
            <a:endParaRPr lang="en-US" altLang="en-US" dirty="0"/>
          </a:p>
        </p:txBody>
      </p:sp>
      <p:sp>
        <p:nvSpPr>
          <p:cNvPr id="90115" name="Rectangle 2">
            <a:extLst>
              <a:ext uri="{FF2B5EF4-FFF2-40B4-BE49-F238E27FC236}">
                <a16:creationId xmlns:a16="http://schemas.microsoft.com/office/drawing/2014/main" id="{65C7F687-5207-419A-A6E0-7F0802B3AE78}"/>
              </a:ext>
            </a:extLst>
          </p:cNvPr>
          <p:cNvSpPr>
            <a:spLocks noGrp="1" noRot="1" noChangeAspect="1" noChangeArrowheads="1" noTextEdit="1"/>
          </p:cNvSpPr>
          <p:nvPr>
            <p:ph type="sldImg"/>
          </p:nvPr>
        </p:nvSpPr>
        <p:spPr>
          <a:ln/>
        </p:spPr>
      </p:sp>
      <p:sp>
        <p:nvSpPr>
          <p:cNvPr id="90116" name="Rectangle 3">
            <a:extLst>
              <a:ext uri="{FF2B5EF4-FFF2-40B4-BE49-F238E27FC236}">
                <a16:creationId xmlns:a16="http://schemas.microsoft.com/office/drawing/2014/main" id="{66C5263E-4A3A-4CB9-8430-428B76C404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This function works exactly like the Property Inquiry function for GSAXCess and will display ONLY AAMS items for your Agency and Bureau.  By entering the Item Control Number or Activity Address Code you can see all of your AAMS items.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19B9F1C4-7AF8-4625-B7AF-5C5BD21D757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00A13884-1850-4209-8C63-08989FE70244}" type="slidenum">
              <a:rPr lang="en-US" altLang="en-US"/>
              <a:pPr eaLnBrk="1" hangingPunct="1">
                <a:spcBef>
                  <a:spcPct val="0"/>
                </a:spcBef>
              </a:pPr>
              <a:t>43</a:t>
            </a:fld>
            <a:endParaRPr lang="en-US" altLang="en-US" dirty="0"/>
          </a:p>
        </p:txBody>
      </p:sp>
      <p:sp>
        <p:nvSpPr>
          <p:cNvPr id="91139" name="Rectangle 2">
            <a:extLst>
              <a:ext uri="{FF2B5EF4-FFF2-40B4-BE49-F238E27FC236}">
                <a16:creationId xmlns:a16="http://schemas.microsoft.com/office/drawing/2014/main" id="{A5BF513F-7EFD-4ADC-867B-F2C28101BBF5}"/>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1C5BE9AD-E244-420D-B3AB-4AC688D4184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In this case, and Item Control Number was entered and the Item Control Number displayed.  The Item Control Number was clicked and the Item Date Sheet for AAMS displayed.</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02A259E1-16CA-4078-B841-A1A2C4F77F2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8531AB96-9685-4E73-9CA1-32336A0528DF}" type="slidenum">
              <a:rPr lang="en-US" altLang="en-US"/>
              <a:pPr eaLnBrk="1" hangingPunct="1">
                <a:spcBef>
                  <a:spcPct val="0"/>
                </a:spcBef>
              </a:pPr>
              <a:t>44</a:t>
            </a:fld>
            <a:endParaRPr lang="en-US" altLang="en-US" dirty="0"/>
          </a:p>
        </p:txBody>
      </p:sp>
      <p:sp>
        <p:nvSpPr>
          <p:cNvPr id="92163" name="Rectangle 2">
            <a:extLst>
              <a:ext uri="{FF2B5EF4-FFF2-40B4-BE49-F238E27FC236}">
                <a16:creationId xmlns:a16="http://schemas.microsoft.com/office/drawing/2014/main" id="{B8E34BA5-FAFD-46C8-808D-A2DABEF1B76D}"/>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EAE12C59-242E-4DB8-B460-D98F9E233D6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To see all your items currently screening in AAMS, CFL, GSAXcess and items that have been transferred/donated or withdrawn within the last seven days, click on Review Report.</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a:extLst>
              <a:ext uri="{FF2B5EF4-FFF2-40B4-BE49-F238E27FC236}">
                <a16:creationId xmlns:a16="http://schemas.microsoft.com/office/drawing/2014/main" id="{A7BA4A06-BBFB-4A3F-8DD5-5CE39BBEBA5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EBB530A-95DC-4422-BC91-B5C43E259446}" type="slidenum">
              <a:rPr lang="en-US" altLang="en-US"/>
              <a:pPr eaLnBrk="1" hangingPunct="1">
                <a:spcBef>
                  <a:spcPct val="0"/>
                </a:spcBef>
              </a:pPr>
              <a:t>45</a:t>
            </a:fld>
            <a:endParaRPr lang="en-US" altLang="en-US" dirty="0"/>
          </a:p>
        </p:txBody>
      </p:sp>
      <p:sp>
        <p:nvSpPr>
          <p:cNvPr id="97283" name="Rectangle 2">
            <a:extLst>
              <a:ext uri="{FF2B5EF4-FFF2-40B4-BE49-F238E27FC236}">
                <a16:creationId xmlns:a16="http://schemas.microsoft.com/office/drawing/2014/main" id="{EE81F8B9-D9D5-4522-9852-3D2F40E8E6A9}"/>
              </a:ext>
            </a:extLst>
          </p:cNvPr>
          <p:cNvSpPr>
            <a:spLocks noGrp="1" noRot="1" noChangeAspect="1" noChangeArrowheads="1" noTextEdit="1"/>
          </p:cNvSpPr>
          <p:nvPr>
            <p:ph type="sldImg"/>
          </p:nvPr>
        </p:nvSpPr>
        <p:spPr>
          <a:ln/>
        </p:spPr>
      </p:sp>
      <p:sp>
        <p:nvSpPr>
          <p:cNvPr id="97284" name="Rectangle 3">
            <a:extLst>
              <a:ext uri="{FF2B5EF4-FFF2-40B4-BE49-F238E27FC236}">
                <a16:creationId xmlns:a16="http://schemas.microsoft.com/office/drawing/2014/main" id="{8DC93DC2-8F81-424D-BE9B-E3212262E5D6}"/>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By clicking on the Property Inquiry function, the Property Inquiry screen displays.  You can search by Item Control Number, Transfer Control Number of Activity Address Code.  The best search method of a single item is by Item Control Number.  The best search for multiple items is by Activity Address Code.</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a:extLst>
              <a:ext uri="{FF2B5EF4-FFF2-40B4-BE49-F238E27FC236}">
                <a16:creationId xmlns:a16="http://schemas.microsoft.com/office/drawing/2014/main" id="{A83F154A-9B4C-4F38-8E41-9DAB8D396D5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DE465809-1DFB-4749-8742-2A2C71E7F99A}" type="slidenum">
              <a:rPr lang="en-US" altLang="en-US"/>
              <a:pPr eaLnBrk="1" hangingPunct="1">
                <a:spcBef>
                  <a:spcPct val="0"/>
                </a:spcBef>
              </a:pPr>
              <a:t>46</a:t>
            </a:fld>
            <a:endParaRPr lang="en-US" altLang="en-US" dirty="0"/>
          </a:p>
        </p:txBody>
      </p:sp>
      <p:sp>
        <p:nvSpPr>
          <p:cNvPr id="98307" name="Rectangle 2">
            <a:extLst>
              <a:ext uri="{FF2B5EF4-FFF2-40B4-BE49-F238E27FC236}">
                <a16:creationId xmlns:a16="http://schemas.microsoft.com/office/drawing/2014/main" id="{8A8D26C8-9C84-481C-A25E-DB188A01C092}"/>
              </a:ext>
            </a:extLst>
          </p:cNvPr>
          <p:cNvSpPr>
            <a:spLocks noGrp="1" noRot="1" noChangeAspect="1" noChangeArrowheads="1" noTextEdit="1"/>
          </p:cNvSpPr>
          <p:nvPr>
            <p:ph type="sldImg"/>
          </p:nvPr>
        </p:nvSpPr>
        <p:spPr>
          <a:ln/>
        </p:spPr>
      </p:sp>
      <p:sp>
        <p:nvSpPr>
          <p:cNvPr id="98308" name="Rectangle 3">
            <a:extLst>
              <a:ext uri="{FF2B5EF4-FFF2-40B4-BE49-F238E27FC236}">
                <a16:creationId xmlns:a16="http://schemas.microsoft.com/office/drawing/2014/main" id="{2FA2DF16-2B33-4CAF-8CD5-96554483B02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When you enter an Activity Address Code, you are prompted to choose either Master Dataset (currently screening) or History Dataset (items that have already processed through screening).  If you select items currently screening, you can select all, CFL only, Internal Property (AAMS) or Excess (GSAXcess).</a:t>
            </a:r>
          </a:p>
        </p:txBody>
      </p:sp>
    </p:spTree>
    <p:extLst>
      <p:ext uri="{BB962C8B-B14F-4D97-AF65-F5344CB8AC3E}">
        <p14:creationId xmlns:p14="http://schemas.microsoft.com/office/powerpoint/2010/main" val="25741413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a:extLst>
              <a:ext uri="{FF2B5EF4-FFF2-40B4-BE49-F238E27FC236}">
                <a16:creationId xmlns:a16="http://schemas.microsoft.com/office/drawing/2014/main" id="{348FD66D-03E8-4899-8DC1-458E87D1E23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357A5205-9A7F-4B5D-B0D7-19C79E7F0C1C}" type="slidenum">
              <a:rPr lang="en-US" altLang="en-US"/>
              <a:pPr eaLnBrk="1" hangingPunct="1">
                <a:spcBef>
                  <a:spcPct val="0"/>
                </a:spcBef>
              </a:pPr>
              <a:t>47</a:t>
            </a:fld>
            <a:endParaRPr lang="en-US" altLang="en-US" dirty="0"/>
          </a:p>
        </p:txBody>
      </p:sp>
      <p:sp>
        <p:nvSpPr>
          <p:cNvPr id="99331" name="Rectangle 2">
            <a:extLst>
              <a:ext uri="{FF2B5EF4-FFF2-40B4-BE49-F238E27FC236}">
                <a16:creationId xmlns:a16="http://schemas.microsoft.com/office/drawing/2014/main" id="{D7D7C571-0310-41D8-9B60-1BA7C8710595}"/>
              </a:ext>
            </a:extLst>
          </p:cNvPr>
          <p:cNvSpPr>
            <a:spLocks noGrp="1" noRot="1" noChangeAspect="1" noChangeArrowheads="1" noTextEdit="1"/>
          </p:cNvSpPr>
          <p:nvPr>
            <p:ph type="sldImg"/>
          </p:nvPr>
        </p:nvSpPr>
        <p:spPr>
          <a:ln/>
        </p:spPr>
      </p:sp>
      <p:sp>
        <p:nvSpPr>
          <p:cNvPr id="99332" name="Rectangle 3">
            <a:extLst>
              <a:ext uri="{FF2B5EF4-FFF2-40B4-BE49-F238E27FC236}">
                <a16:creationId xmlns:a16="http://schemas.microsoft.com/office/drawing/2014/main" id="{FCAEBCC4-ECC2-4FCF-84B9-DF5A2E5E037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You select Master Dataset all items and click submit, search results are displayed.  Item Status displays AAMS Master (AAMS currently screening for your Activity Address Code), Excess (currently screening in GSAXcess), Transfer Completed (items transferred within the last 7 days) and Surplus (means that the items have Donation SASP requests and are waiting for completion of GSAXcess Donation pickup.</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system displays all items reported by your AAC.    You can sort by All Requests, Requested, Allocated, AO Approved, Transferred or Denied requests.</a:t>
            </a:r>
          </a:p>
        </p:txBody>
      </p:sp>
      <p:sp>
        <p:nvSpPr>
          <p:cNvPr id="4" name="Slide Number Placeholder 3"/>
          <p:cNvSpPr>
            <a:spLocks noGrp="1"/>
          </p:cNvSpPr>
          <p:nvPr>
            <p:ph type="sldNum" sz="quarter" idx="5"/>
          </p:nvPr>
        </p:nvSpPr>
        <p:spPr/>
        <p:txBody>
          <a:bodyPr/>
          <a:lstStyle/>
          <a:p>
            <a:fld id="{CFB72917-B789-432A-8269-3C01D7CFBFEB}" type="slidenum">
              <a:rPr lang="en-US" altLang="en-US" smtClean="0"/>
              <a:pPr/>
              <a:t>52</a:t>
            </a:fld>
            <a:endParaRPr lang="en-US" altLang="en-US" dirty="0"/>
          </a:p>
        </p:txBody>
      </p:sp>
    </p:spTree>
    <p:extLst>
      <p:ext uri="{BB962C8B-B14F-4D97-AF65-F5344CB8AC3E}">
        <p14:creationId xmlns:p14="http://schemas.microsoft.com/office/powerpoint/2010/main" val="4979305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input your AAC in the Requestor AAC to see what your agency office has requested. </a:t>
            </a:r>
          </a:p>
        </p:txBody>
      </p:sp>
      <p:sp>
        <p:nvSpPr>
          <p:cNvPr id="4" name="Slide Number Placeholder 3"/>
          <p:cNvSpPr>
            <a:spLocks noGrp="1"/>
          </p:cNvSpPr>
          <p:nvPr>
            <p:ph type="sldNum" sz="quarter" idx="5"/>
          </p:nvPr>
        </p:nvSpPr>
        <p:spPr/>
        <p:txBody>
          <a:bodyPr/>
          <a:lstStyle/>
          <a:p>
            <a:fld id="{CFB72917-B789-432A-8269-3C01D7CFBFEB}" type="slidenum">
              <a:rPr lang="en-US" altLang="en-US" smtClean="0"/>
              <a:pPr/>
              <a:t>53</a:t>
            </a:fld>
            <a:endParaRPr lang="en-US" altLang="en-US" dirty="0"/>
          </a:p>
        </p:txBody>
      </p:sp>
    </p:spTree>
    <p:extLst>
      <p:ext uri="{BB962C8B-B14F-4D97-AF65-F5344CB8AC3E}">
        <p14:creationId xmlns:p14="http://schemas.microsoft.com/office/powerpoint/2010/main" val="789415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156B26AB-EBDB-4679-83E9-B2DDEB3721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6335F71A-A218-40B3-AF61-D3F865025036}" type="slidenum">
              <a:rPr lang="en-US" altLang="en-US"/>
              <a:pPr eaLnBrk="1" hangingPunct="1">
                <a:spcBef>
                  <a:spcPct val="0"/>
                </a:spcBef>
              </a:pPr>
              <a:t>5</a:t>
            </a:fld>
            <a:endParaRPr lang="en-US" altLang="en-US" dirty="0"/>
          </a:p>
        </p:txBody>
      </p:sp>
      <p:sp>
        <p:nvSpPr>
          <p:cNvPr id="58371" name="Rectangle 2">
            <a:extLst>
              <a:ext uri="{FF2B5EF4-FFF2-40B4-BE49-F238E27FC236}">
                <a16:creationId xmlns:a16="http://schemas.microsoft.com/office/drawing/2014/main" id="{30C999B5-337A-4F23-B382-EE7A089379F6}"/>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E50045BC-AE82-4420-99A2-B76E6D63D7C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When an internal agency user logs into the system, they see the first page of the GSAXcess system, the same page every user sees.  To report property or utilize the AAMS internal agency disposal system, the user can get there by clicking on EITHER the red Menu button in the upper right-hand corner of the screen or on the menu bar Agency Asset Management Systems (AAMS) highlighted in blue at the top center of the screen.</a:t>
            </a:r>
          </a:p>
          <a:p>
            <a:pPr eaLnBrk="1" hangingPunct="1"/>
            <a:endParaRPr lang="en-US" altLang="en-US" dirty="0"/>
          </a:p>
        </p:txBody>
      </p:sp>
    </p:spTree>
    <p:extLst>
      <p:ext uri="{BB962C8B-B14F-4D97-AF65-F5344CB8AC3E}">
        <p14:creationId xmlns:p14="http://schemas.microsoft.com/office/powerpoint/2010/main" val="37830903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a:extLst>
              <a:ext uri="{FF2B5EF4-FFF2-40B4-BE49-F238E27FC236}">
                <a16:creationId xmlns:a16="http://schemas.microsoft.com/office/drawing/2014/main" id="{45D40072-A3B1-432C-AC75-E32C7E2D27F2}"/>
              </a:ext>
            </a:extLst>
          </p:cNvPr>
          <p:cNvSpPr>
            <a:spLocks noGrp="1" noRot="1" noChangeAspect="1" noTextEdit="1"/>
          </p:cNvSpPr>
          <p:nvPr>
            <p:ph type="sldImg"/>
          </p:nvPr>
        </p:nvSpPr>
        <p:spPr>
          <a:ln/>
        </p:spPr>
      </p:sp>
      <p:sp>
        <p:nvSpPr>
          <p:cNvPr id="100355" name="Notes Placeholder 2">
            <a:extLst>
              <a:ext uri="{FF2B5EF4-FFF2-40B4-BE49-F238E27FC236}">
                <a16:creationId xmlns:a16="http://schemas.microsoft.com/office/drawing/2014/main" id="{FCC101E6-F7D8-4C2B-BA2C-8DB46E9388D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Points of contacts.</a:t>
            </a:r>
          </a:p>
          <a:p>
            <a:endParaRPr lang="en-US" altLang="en-US" dirty="0"/>
          </a:p>
          <a:p>
            <a:r>
              <a:rPr lang="en-US" altLang="en-US" dirty="0"/>
              <a:t>William Kemp for property program questions.</a:t>
            </a:r>
          </a:p>
          <a:p>
            <a:endParaRPr lang="en-US" altLang="en-US" dirty="0"/>
          </a:p>
          <a:p>
            <a:r>
              <a:rPr lang="en-US" altLang="en-US" dirty="0"/>
              <a:t>Nancy Brotherton for GSAXcess program, system issues, changes, requests.</a:t>
            </a:r>
          </a:p>
          <a:p>
            <a:endParaRPr lang="en-US" altLang="en-US" dirty="0"/>
          </a:p>
          <a:p>
            <a:r>
              <a:rPr lang="en-US" altLang="en-US" dirty="0"/>
              <a:t>Christie Gingras for system issues.</a:t>
            </a:r>
          </a:p>
        </p:txBody>
      </p:sp>
      <p:sp>
        <p:nvSpPr>
          <p:cNvPr id="100356" name="Slide Number Placeholder 3">
            <a:extLst>
              <a:ext uri="{FF2B5EF4-FFF2-40B4-BE49-F238E27FC236}">
                <a16:creationId xmlns:a16="http://schemas.microsoft.com/office/drawing/2014/main" id="{3E822F79-2268-4EA9-8302-2A497DA22E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44E5A4AC-5962-48AE-BE56-68C1DED1CBEC}" type="slidenum">
              <a:rPr lang="en-US" altLang="en-US"/>
              <a:pPr eaLnBrk="1" hangingPunct="1">
                <a:spcBef>
                  <a:spcPct val="0"/>
                </a:spcBef>
              </a:pPr>
              <a:t>54</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156B26AB-EBDB-4679-83E9-B2DDEB37211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6335F71A-A218-40B3-AF61-D3F865025036}" type="slidenum">
              <a:rPr lang="en-US" altLang="en-US"/>
              <a:pPr eaLnBrk="1" hangingPunct="1">
                <a:spcBef>
                  <a:spcPct val="0"/>
                </a:spcBef>
              </a:pPr>
              <a:t>6</a:t>
            </a:fld>
            <a:endParaRPr lang="en-US" altLang="en-US" dirty="0"/>
          </a:p>
        </p:txBody>
      </p:sp>
      <p:sp>
        <p:nvSpPr>
          <p:cNvPr id="58371" name="Rectangle 2">
            <a:extLst>
              <a:ext uri="{FF2B5EF4-FFF2-40B4-BE49-F238E27FC236}">
                <a16:creationId xmlns:a16="http://schemas.microsoft.com/office/drawing/2014/main" id="{30C999B5-337A-4F23-B382-EE7A089379F6}"/>
              </a:ext>
            </a:extLst>
          </p:cNvPr>
          <p:cNvSpPr>
            <a:spLocks noGrp="1" noRot="1" noChangeAspect="1" noChangeArrowheads="1" noTextEdit="1"/>
          </p:cNvSpPr>
          <p:nvPr>
            <p:ph type="sldImg"/>
          </p:nvPr>
        </p:nvSpPr>
        <p:spPr>
          <a:ln/>
        </p:spPr>
      </p:sp>
      <p:sp>
        <p:nvSpPr>
          <p:cNvPr id="58372" name="Rectangle 3">
            <a:extLst>
              <a:ext uri="{FF2B5EF4-FFF2-40B4-BE49-F238E27FC236}">
                <a16:creationId xmlns:a16="http://schemas.microsoft.com/office/drawing/2014/main" id="{E50045BC-AE82-4420-99A2-B76E6D63D7C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When an internal agency user logs into the system, they see the first page of the GSAXcess system, the same page every user sees.  To report property or utilize the AAMS internal agency disposal system, the user can get there by clicking on EITHER the red Menu button in the upper right-hand corner of the screen or on the menu bar Agency Asset Management Systems (AAMS) highlighted in blue at the top center of the screen.</a:t>
            </a:r>
          </a:p>
          <a:p>
            <a:pPr eaLnBrk="1" hangingPunct="1"/>
            <a:endParaRPr lang="en-US" altLang="en-US" dirty="0"/>
          </a:p>
        </p:txBody>
      </p:sp>
    </p:spTree>
    <p:extLst>
      <p:ext uri="{BB962C8B-B14F-4D97-AF65-F5344CB8AC3E}">
        <p14:creationId xmlns:p14="http://schemas.microsoft.com/office/powerpoint/2010/main" val="40127396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FA35D5DE-42A1-46A5-8F75-49CB944357A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1203490-3272-478B-8D93-BC52B7AF883E}" type="slidenum">
              <a:rPr lang="en-US" altLang="en-US"/>
              <a:pPr eaLnBrk="1" hangingPunct="1">
                <a:spcBef>
                  <a:spcPct val="0"/>
                </a:spcBef>
              </a:pPr>
              <a:t>7</a:t>
            </a:fld>
            <a:endParaRPr lang="en-US" altLang="en-US" dirty="0"/>
          </a:p>
        </p:txBody>
      </p:sp>
      <p:sp>
        <p:nvSpPr>
          <p:cNvPr id="59395" name="Rectangle 2">
            <a:extLst>
              <a:ext uri="{FF2B5EF4-FFF2-40B4-BE49-F238E27FC236}">
                <a16:creationId xmlns:a16="http://schemas.microsoft.com/office/drawing/2014/main" id="{1DC99428-9577-49EE-9F8E-23F5743CA6DB}"/>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4DE0D3E3-3FAE-45FC-A800-EFD881F59BC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AAMS Menu will be accessible to all users with an Agency code of 70 with permission levels of Reporting, or Searching or Selecting or Transfer.  If a user is not an Internal Agency user, this menu selection will be greyed out.  Any functions you do not have permission to utilize will normally be greyed out.</a:t>
            </a:r>
          </a:p>
        </p:txBody>
      </p:sp>
    </p:spTree>
    <p:extLst>
      <p:ext uri="{BB962C8B-B14F-4D97-AF65-F5344CB8AC3E}">
        <p14:creationId xmlns:p14="http://schemas.microsoft.com/office/powerpoint/2010/main" val="2490638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a:extLst>
              <a:ext uri="{FF2B5EF4-FFF2-40B4-BE49-F238E27FC236}">
                <a16:creationId xmlns:a16="http://schemas.microsoft.com/office/drawing/2014/main" id="{FA35D5DE-42A1-46A5-8F75-49CB944357A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E1203490-3272-478B-8D93-BC52B7AF883E}" type="slidenum">
              <a:rPr lang="en-US" altLang="en-US"/>
              <a:pPr eaLnBrk="1" hangingPunct="1">
                <a:spcBef>
                  <a:spcPct val="0"/>
                </a:spcBef>
              </a:pPr>
              <a:t>8</a:t>
            </a:fld>
            <a:endParaRPr lang="en-US" altLang="en-US" dirty="0"/>
          </a:p>
        </p:txBody>
      </p:sp>
      <p:sp>
        <p:nvSpPr>
          <p:cNvPr id="59395" name="Rectangle 2">
            <a:extLst>
              <a:ext uri="{FF2B5EF4-FFF2-40B4-BE49-F238E27FC236}">
                <a16:creationId xmlns:a16="http://schemas.microsoft.com/office/drawing/2014/main" id="{1DC99428-9577-49EE-9F8E-23F5743CA6DB}"/>
              </a:ext>
            </a:extLst>
          </p:cNvPr>
          <p:cNvSpPr>
            <a:spLocks noGrp="1" noRot="1" noChangeAspect="1" noChangeArrowheads="1" noTextEdit="1"/>
          </p:cNvSpPr>
          <p:nvPr>
            <p:ph type="sldImg"/>
          </p:nvPr>
        </p:nvSpPr>
        <p:spPr>
          <a:ln/>
        </p:spPr>
      </p:sp>
      <p:sp>
        <p:nvSpPr>
          <p:cNvPr id="59396" name="Rectangle 3">
            <a:extLst>
              <a:ext uri="{FF2B5EF4-FFF2-40B4-BE49-F238E27FC236}">
                <a16:creationId xmlns:a16="http://schemas.microsoft.com/office/drawing/2014/main" id="{4DE0D3E3-3FAE-45FC-A800-EFD881F59BC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The AAMS Menu will be accessible to all users with an Agency code of 70 with permission levels of Reporting, or Searching or Selecting or Transfer.  If a user is not an Internal Agency user, this menu selection will be greyed out.  Any functions you do not have permission to utilize will normally be greyed out.</a:t>
            </a:r>
          </a:p>
        </p:txBody>
      </p:sp>
    </p:spTree>
    <p:extLst>
      <p:ext uri="{BB962C8B-B14F-4D97-AF65-F5344CB8AC3E}">
        <p14:creationId xmlns:p14="http://schemas.microsoft.com/office/powerpoint/2010/main" val="9449547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2D6D68BD-30E9-4FCA-A33A-10EB8A2D8A3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CB00BD72-9E02-4823-BEEC-DC8FE58B607B}" type="slidenum">
              <a:rPr lang="en-US" altLang="en-US"/>
              <a:pPr eaLnBrk="1" hangingPunct="1">
                <a:spcBef>
                  <a:spcPct val="0"/>
                </a:spcBef>
              </a:pPr>
              <a:t>9</a:t>
            </a:fld>
            <a:endParaRPr lang="en-US" altLang="en-US" dirty="0"/>
          </a:p>
        </p:txBody>
      </p:sp>
      <p:sp>
        <p:nvSpPr>
          <p:cNvPr id="61443" name="Rectangle 2">
            <a:extLst>
              <a:ext uri="{FF2B5EF4-FFF2-40B4-BE49-F238E27FC236}">
                <a16:creationId xmlns:a16="http://schemas.microsoft.com/office/drawing/2014/main" id="{3CF44E6D-CBA3-4695-A998-060E8CBADFDB}"/>
              </a:ext>
            </a:extLst>
          </p:cNvPr>
          <p:cNvSpPr>
            <a:spLocks noGrp="1" noRot="1" noChangeAspect="1" noChangeArrowheads="1" noTextEdit="1"/>
          </p:cNvSpPr>
          <p:nvPr>
            <p:ph type="sldImg"/>
          </p:nvPr>
        </p:nvSpPr>
        <p:spPr>
          <a:ln/>
        </p:spPr>
      </p:sp>
      <p:sp>
        <p:nvSpPr>
          <p:cNvPr id="61444" name="Rectangle 3">
            <a:extLst>
              <a:ext uri="{FF2B5EF4-FFF2-40B4-BE49-F238E27FC236}">
                <a16:creationId xmlns:a16="http://schemas.microsoft.com/office/drawing/2014/main" id="{4455F5C4-961F-4803-8059-E0701498B25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t>Property reporting is the exact same for all Agency users, except the system knows that you now have an internal agency disposal system and your property is only visible to your agency users for a specified period of time.  The property report has two new fields that are specific to internal screening.  When you have already reported property the system stores your contact information.  Ny entering the serial number of your Item Control Number, the screen refreshes with your previous contact information.  If this is not correct, simply click on the arrow in the dropdown and select the correct contact.</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 name="Picture 2" descr="Flag_more_blue">
            <a:extLst>
              <a:ext uri="{FF2B5EF4-FFF2-40B4-BE49-F238E27FC236}">
                <a16:creationId xmlns:a16="http://schemas.microsoft.com/office/drawing/2014/main" id="{7C541CC8-2818-4712-9FB5-97F2F657C4A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r="15492"/>
          <a:stretch>
            <a:fillRect/>
          </a:stretch>
        </p:blipFill>
        <p:spPr bwMode="auto">
          <a:xfrm>
            <a:off x="0" y="2722563"/>
            <a:ext cx="9144000" cy="413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3">
            <a:extLst>
              <a:ext uri="{FF2B5EF4-FFF2-40B4-BE49-F238E27FC236}">
                <a16:creationId xmlns:a16="http://schemas.microsoft.com/office/drawing/2014/main" id="{9B23D1A1-B34A-477D-84B9-9344BEDBA838}"/>
              </a:ext>
            </a:extLst>
          </p:cNvPr>
          <p:cNvSpPr>
            <a:spLocks noChangeArrowheads="1"/>
          </p:cNvSpPr>
          <p:nvPr userDrawn="1"/>
        </p:nvSpPr>
        <p:spPr bwMode="auto">
          <a:xfrm>
            <a:off x="0" y="2514600"/>
            <a:ext cx="9144000" cy="420688"/>
          </a:xfrm>
          <a:prstGeom prst="rect">
            <a:avLst/>
          </a:prstGeom>
          <a:solidFill>
            <a:srgbClr val="013C8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endParaRPr lang="en-US" altLang="en-US" dirty="0"/>
          </a:p>
        </p:txBody>
      </p:sp>
      <p:sp>
        <p:nvSpPr>
          <p:cNvPr id="4" name="Rectangle 4">
            <a:extLst>
              <a:ext uri="{FF2B5EF4-FFF2-40B4-BE49-F238E27FC236}">
                <a16:creationId xmlns:a16="http://schemas.microsoft.com/office/drawing/2014/main" id="{BC6B8DDB-2C7D-4AF4-A02F-4EACF5422314}"/>
              </a:ext>
            </a:extLst>
          </p:cNvPr>
          <p:cNvSpPr>
            <a:spLocks noChangeArrowheads="1"/>
          </p:cNvSpPr>
          <p:nvPr userDrawn="1"/>
        </p:nvSpPr>
        <p:spPr bwMode="auto">
          <a:xfrm>
            <a:off x="0" y="1708150"/>
            <a:ext cx="9144000" cy="850900"/>
          </a:xfrm>
          <a:prstGeom prst="rect">
            <a:avLst/>
          </a:prstGeom>
          <a:solidFill>
            <a:srgbClr val="A5002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404813"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sz="3600" dirty="0">
                <a:solidFill>
                  <a:schemeClr val="bg1"/>
                </a:solidFill>
                <a:ea typeface="ヒラギノ角ゴ Pro W3" pitchFamily="1" charset="-128"/>
              </a:rPr>
              <a:t>Federal Acquisition Service</a:t>
            </a:r>
          </a:p>
        </p:txBody>
      </p:sp>
      <p:pic>
        <p:nvPicPr>
          <p:cNvPr id="5" name="Picture 5">
            <a:extLst>
              <a:ext uri="{FF2B5EF4-FFF2-40B4-BE49-F238E27FC236}">
                <a16:creationId xmlns:a16="http://schemas.microsoft.com/office/drawing/2014/main" id="{42043F9C-5C04-4040-A6AD-9A97A4DA6B7D}"/>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55613" y="455613"/>
            <a:ext cx="8509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6">
            <a:extLst>
              <a:ext uri="{FF2B5EF4-FFF2-40B4-BE49-F238E27FC236}">
                <a16:creationId xmlns:a16="http://schemas.microsoft.com/office/drawing/2014/main" id="{D11FC708-3316-4751-B8A2-E58AEC3470B4}"/>
              </a:ext>
            </a:extLst>
          </p:cNvPr>
          <p:cNvSpPr txBox="1">
            <a:spLocks noChangeArrowheads="1"/>
          </p:cNvSpPr>
          <p:nvPr userDrawn="1"/>
        </p:nvSpPr>
        <p:spPr bwMode="auto">
          <a:xfrm>
            <a:off x="4114800" y="1066800"/>
            <a:ext cx="4445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r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defRPr/>
            </a:pPr>
            <a:r>
              <a:rPr lang="en-US" altLang="en-US" sz="1400" b="1" dirty="0">
                <a:solidFill>
                  <a:srgbClr val="4C4C4C"/>
                </a:solidFill>
                <a:ea typeface="ヒラギノ角ゴ Pro W3" pitchFamily="1" charset="-128"/>
              </a:rPr>
              <a:t>U.S. General Services Administration</a:t>
            </a:r>
            <a:endParaRPr lang="en-US" altLang="en-US" sz="2400" dirty="0">
              <a:latin typeface="Franklin Gothic Medium" pitchFamily="34" charset="0"/>
              <a:ea typeface="ヒラギノ角ゴ Pro W3" pitchFamily="1" charset="-128"/>
            </a:endParaRPr>
          </a:p>
        </p:txBody>
      </p:sp>
    </p:spTree>
    <p:extLst>
      <p:ext uri="{BB962C8B-B14F-4D97-AF65-F5344CB8AC3E}">
        <p14:creationId xmlns:p14="http://schemas.microsoft.com/office/powerpoint/2010/main" val="3843777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B49316A3-C471-4C49-8D56-2CDDFAC6492B}"/>
              </a:ext>
            </a:extLst>
          </p:cNvPr>
          <p:cNvSpPr>
            <a:spLocks noGrp="1" noChangeArrowheads="1"/>
          </p:cNvSpPr>
          <p:nvPr>
            <p:ph type="sldNum" sz="quarter" idx="10"/>
          </p:nvPr>
        </p:nvSpPr>
        <p:spPr>
          <a:ln/>
        </p:spPr>
        <p:txBody>
          <a:bodyPr/>
          <a:lstStyle>
            <a:lvl1pPr>
              <a:defRPr/>
            </a:lvl1pPr>
          </a:lstStyle>
          <a:p>
            <a:fld id="{353C330B-017F-4812-B037-940E079435D1}" type="slidenum">
              <a:rPr lang="en-US" altLang="en-US"/>
              <a:pPr/>
              <a:t>‹#›</a:t>
            </a:fld>
            <a:endParaRPr lang="en-US" altLang="en-US" dirty="0"/>
          </a:p>
        </p:txBody>
      </p:sp>
    </p:spTree>
    <p:extLst>
      <p:ext uri="{BB962C8B-B14F-4D97-AF65-F5344CB8AC3E}">
        <p14:creationId xmlns:p14="http://schemas.microsoft.com/office/powerpoint/2010/main" val="2213188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4913" y="912813"/>
            <a:ext cx="1941512" cy="47990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912813"/>
            <a:ext cx="5675313" cy="47990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5B99C290-2083-4A59-9DCA-C3FE00E0B96B}"/>
              </a:ext>
            </a:extLst>
          </p:cNvPr>
          <p:cNvSpPr>
            <a:spLocks noGrp="1" noChangeArrowheads="1"/>
          </p:cNvSpPr>
          <p:nvPr>
            <p:ph type="sldNum" sz="quarter" idx="10"/>
          </p:nvPr>
        </p:nvSpPr>
        <p:spPr>
          <a:ln/>
        </p:spPr>
        <p:txBody>
          <a:bodyPr/>
          <a:lstStyle>
            <a:lvl1pPr>
              <a:defRPr/>
            </a:lvl1pPr>
          </a:lstStyle>
          <a:p>
            <a:fld id="{A04C05EA-33E3-451B-8ED5-21DEA034A593}" type="slidenum">
              <a:rPr lang="en-US" altLang="en-US"/>
              <a:pPr/>
              <a:t>‹#›</a:t>
            </a:fld>
            <a:endParaRPr lang="en-US" altLang="en-US" dirty="0"/>
          </a:p>
        </p:txBody>
      </p:sp>
    </p:spTree>
    <p:extLst>
      <p:ext uri="{BB962C8B-B14F-4D97-AF65-F5344CB8AC3E}">
        <p14:creationId xmlns:p14="http://schemas.microsoft.com/office/powerpoint/2010/main" val="1885389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12813"/>
            <a:ext cx="7769225" cy="579437"/>
          </a:xfrm>
        </p:spPr>
        <p:txBody>
          <a:bodyPr/>
          <a:lstStyle/>
          <a:p>
            <a:r>
              <a:rPr lang="en-US"/>
              <a:t>Click to edit Master title style</a:t>
            </a:r>
          </a:p>
        </p:txBody>
      </p:sp>
      <p:sp>
        <p:nvSpPr>
          <p:cNvPr id="3" name="Content Placeholder 2"/>
          <p:cNvSpPr>
            <a:spLocks noGrp="1"/>
          </p:cNvSpPr>
          <p:nvPr>
            <p:ph sz="half" idx="1"/>
          </p:nvPr>
        </p:nvSpPr>
        <p:spPr>
          <a:xfrm>
            <a:off x="457200" y="1827213"/>
            <a:ext cx="3808413" cy="38846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418013" y="1827213"/>
            <a:ext cx="3808412" cy="1865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418013" y="3844925"/>
            <a:ext cx="3808412" cy="1866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a:extLst>
              <a:ext uri="{FF2B5EF4-FFF2-40B4-BE49-F238E27FC236}">
                <a16:creationId xmlns:a16="http://schemas.microsoft.com/office/drawing/2014/main" id="{1770E52E-821A-414D-8EDE-FCCE27B3A7FF}"/>
              </a:ext>
            </a:extLst>
          </p:cNvPr>
          <p:cNvSpPr>
            <a:spLocks noGrp="1" noChangeArrowheads="1"/>
          </p:cNvSpPr>
          <p:nvPr>
            <p:ph type="sldNum" sz="quarter" idx="10"/>
          </p:nvPr>
        </p:nvSpPr>
        <p:spPr>
          <a:ln/>
        </p:spPr>
        <p:txBody>
          <a:bodyPr/>
          <a:lstStyle>
            <a:lvl1pPr>
              <a:defRPr/>
            </a:lvl1pPr>
          </a:lstStyle>
          <a:p>
            <a:fld id="{B42C0506-302B-4854-B800-D4F8B49D4DF7}" type="slidenum">
              <a:rPr lang="en-US" altLang="en-US"/>
              <a:pPr/>
              <a:t>‹#›</a:t>
            </a:fld>
            <a:endParaRPr lang="en-US" altLang="en-US" dirty="0"/>
          </a:p>
        </p:txBody>
      </p:sp>
    </p:spTree>
    <p:extLst>
      <p:ext uri="{BB962C8B-B14F-4D97-AF65-F5344CB8AC3E}">
        <p14:creationId xmlns:p14="http://schemas.microsoft.com/office/powerpoint/2010/main" val="3107191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0"/>
            <a:ext cx="7769225" cy="549275"/>
          </a:xfrm>
        </p:spPr>
        <p:txBody>
          <a:bodyPr/>
          <a:lstStyle/>
          <a:p>
            <a:r>
              <a:rPr lang="en-US"/>
              <a:t>Click to edit Master title style</a:t>
            </a:r>
          </a:p>
        </p:txBody>
      </p:sp>
      <p:sp>
        <p:nvSpPr>
          <p:cNvPr id="3" name="Text Placeholder 2"/>
          <p:cNvSpPr>
            <a:spLocks noGrp="1"/>
          </p:cNvSpPr>
          <p:nvPr>
            <p:ph type="body" sz="half" idx="1"/>
          </p:nvPr>
        </p:nvSpPr>
        <p:spPr>
          <a:xfrm>
            <a:off x="455613" y="3200400"/>
            <a:ext cx="3808412" cy="30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16425" y="3200400"/>
            <a:ext cx="3808413" cy="30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D1FE0E1-EC6D-412F-9CC0-13E0A393B63F}"/>
              </a:ext>
            </a:extLst>
          </p:cNvPr>
          <p:cNvSpPr>
            <a:spLocks noGrp="1" noChangeArrowheads="1"/>
          </p:cNvSpPr>
          <p:nvPr>
            <p:ph type="sldNum" sz="quarter" idx="10"/>
          </p:nvPr>
        </p:nvSpPr>
        <p:spPr>
          <a:ln/>
        </p:spPr>
        <p:txBody>
          <a:bodyPr/>
          <a:lstStyle>
            <a:lvl1pPr>
              <a:defRPr/>
            </a:lvl1pPr>
          </a:lstStyle>
          <a:p>
            <a:fld id="{668DFF84-258F-4553-8F23-E192575E33AD}" type="slidenum">
              <a:rPr lang="en-US" altLang="en-US"/>
              <a:pPr/>
              <a:t>‹#›</a:t>
            </a:fld>
            <a:endParaRPr lang="en-US" altLang="en-US" dirty="0"/>
          </a:p>
        </p:txBody>
      </p:sp>
    </p:spTree>
    <p:extLst>
      <p:ext uri="{BB962C8B-B14F-4D97-AF65-F5344CB8AC3E}">
        <p14:creationId xmlns:p14="http://schemas.microsoft.com/office/powerpoint/2010/main" val="10394504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6">
            <a:extLst>
              <a:ext uri="{FF2B5EF4-FFF2-40B4-BE49-F238E27FC236}">
                <a16:creationId xmlns:a16="http://schemas.microsoft.com/office/drawing/2014/main" id="{051A3DAF-CA85-426D-BFBF-D3CDB4328EAF}"/>
              </a:ext>
            </a:extLst>
          </p:cNvPr>
          <p:cNvSpPr>
            <a:spLocks noGrp="1" noChangeArrowheads="1"/>
          </p:cNvSpPr>
          <p:nvPr>
            <p:ph type="sldNum" sz="quarter" idx="10"/>
          </p:nvPr>
        </p:nvSpPr>
        <p:spPr>
          <a:ln/>
        </p:spPr>
        <p:txBody>
          <a:bodyPr/>
          <a:lstStyle>
            <a:lvl1pPr>
              <a:defRPr/>
            </a:lvl1pPr>
          </a:lstStyle>
          <a:p>
            <a:fld id="{E204CD74-27FA-49B8-8B7B-C1C8C2FC8C91}" type="slidenum">
              <a:rPr lang="en-US" altLang="en-US"/>
              <a:pPr/>
              <a:t>‹#›</a:t>
            </a:fld>
            <a:endParaRPr lang="en-US" altLang="en-US" dirty="0"/>
          </a:p>
        </p:txBody>
      </p:sp>
    </p:spTree>
    <p:extLst>
      <p:ext uri="{BB962C8B-B14F-4D97-AF65-F5344CB8AC3E}">
        <p14:creationId xmlns:p14="http://schemas.microsoft.com/office/powerpoint/2010/main" val="757867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220880F5-DAB3-4C69-9879-342EB7B1D170}"/>
              </a:ext>
            </a:extLst>
          </p:cNvPr>
          <p:cNvSpPr>
            <a:spLocks noGrp="1" noChangeArrowheads="1"/>
          </p:cNvSpPr>
          <p:nvPr>
            <p:ph type="sldNum" sz="quarter" idx="10"/>
          </p:nvPr>
        </p:nvSpPr>
        <p:spPr>
          <a:ln/>
        </p:spPr>
        <p:txBody>
          <a:bodyPr/>
          <a:lstStyle>
            <a:lvl1pPr>
              <a:defRPr/>
            </a:lvl1pPr>
          </a:lstStyle>
          <a:p>
            <a:fld id="{ABAB72AE-1472-4DCB-B672-815DCCC92563}" type="slidenum">
              <a:rPr lang="en-US" altLang="en-US"/>
              <a:pPr/>
              <a:t>‹#›</a:t>
            </a:fld>
            <a:endParaRPr lang="en-US" altLang="en-US" dirty="0"/>
          </a:p>
        </p:txBody>
      </p:sp>
    </p:spTree>
    <p:extLst>
      <p:ext uri="{BB962C8B-B14F-4D97-AF65-F5344CB8AC3E}">
        <p14:creationId xmlns:p14="http://schemas.microsoft.com/office/powerpoint/2010/main" val="38973776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a:extLst>
              <a:ext uri="{FF2B5EF4-FFF2-40B4-BE49-F238E27FC236}">
                <a16:creationId xmlns:a16="http://schemas.microsoft.com/office/drawing/2014/main" id="{14EA4B7F-D9DF-4F04-90AB-63137BA6E913}"/>
              </a:ext>
            </a:extLst>
          </p:cNvPr>
          <p:cNvSpPr>
            <a:spLocks noGrp="1" noChangeArrowheads="1"/>
          </p:cNvSpPr>
          <p:nvPr>
            <p:ph type="sldNum" sz="quarter" idx="10"/>
          </p:nvPr>
        </p:nvSpPr>
        <p:spPr>
          <a:ln/>
        </p:spPr>
        <p:txBody>
          <a:bodyPr/>
          <a:lstStyle>
            <a:lvl1pPr>
              <a:defRPr/>
            </a:lvl1pPr>
          </a:lstStyle>
          <a:p>
            <a:fld id="{B1165678-886B-4F74-B1ED-66D2E93E2340}" type="slidenum">
              <a:rPr lang="en-US" altLang="en-US"/>
              <a:pPr/>
              <a:t>‹#›</a:t>
            </a:fld>
            <a:endParaRPr lang="en-US" altLang="en-US" dirty="0"/>
          </a:p>
        </p:txBody>
      </p:sp>
    </p:spTree>
    <p:extLst>
      <p:ext uri="{BB962C8B-B14F-4D97-AF65-F5344CB8AC3E}">
        <p14:creationId xmlns:p14="http://schemas.microsoft.com/office/powerpoint/2010/main" val="2342351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5613" y="2393950"/>
            <a:ext cx="3808412"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16425" y="2393950"/>
            <a:ext cx="3808413" cy="30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a:extLst>
              <a:ext uri="{FF2B5EF4-FFF2-40B4-BE49-F238E27FC236}">
                <a16:creationId xmlns:a16="http://schemas.microsoft.com/office/drawing/2014/main" id="{9DAAEE84-2505-4060-8868-7DB5DB3BFFDE}"/>
              </a:ext>
            </a:extLst>
          </p:cNvPr>
          <p:cNvSpPr>
            <a:spLocks noGrp="1" noChangeArrowheads="1"/>
          </p:cNvSpPr>
          <p:nvPr>
            <p:ph type="sldNum" sz="quarter" idx="10"/>
          </p:nvPr>
        </p:nvSpPr>
        <p:spPr>
          <a:ln/>
        </p:spPr>
        <p:txBody>
          <a:bodyPr/>
          <a:lstStyle>
            <a:lvl1pPr>
              <a:defRPr/>
            </a:lvl1pPr>
          </a:lstStyle>
          <a:p>
            <a:fld id="{F43D563F-0C9C-478B-88D9-8499A8CFB56D}" type="slidenum">
              <a:rPr lang="en-US" altLang="en-US"/>
              <a:pPr/>
              <a:t>‹#›</a:t>
            </a:fld>
            <a:endParaRPr lang="en-US" altLang="en-US" dirty="0"/>
          </a:p>
        </p:txBody>
      </p:sp>
    </p:spTree>
    <p:extLst>
      <p:ext uri="{BB962C8B-B14F-4D97-AF65-F5344CB8AC3E}">
        <p14:creationId xmlns:p14="http://schemas.microsoft.com/office/powerpoint/2010/main" val="564320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974BC11-A732-450C-9B01-8C29E4C0810C}"/>
              </a:ext>
            </a:extLst>
          </p:cNvPr>
          <p:cNvSpPr>
            <a:spLocks noGrp="1" noChangeArrowheads="1"/>
          </p:cNvSpPr>
          <p:nvPr>
            <p:ph type="sldNum" sz="quarter" idx="10"/>
          </p:nvPr>
        </p:nvSpPr>
        <p:spPr>
          <a:ln/>
        </p:spPr>
        <p:txBody>
          <a:bodyPr/>
          <a:lstStyle>
            <a:lvl1pPr>
              <a:defRPr/>
            </a:lvl1pPr>
          </a:lstStyle>
          <a:p>
            <a:fld id="{3D0C36DE-371B-4BC3-9E72-19A8388FB657}" type="slidenum">
              <a:rPr lang="en-US" altLang="en-US"/>
              <a:pPr/>
              <a:t>‹#›</a:t>
            </a:fld>
            <a:endParaRPr lang="en-US" altLang="en-US" dirty="0"/>
          </a:p>
        </p:txBody>
      </p:sp>
    </p:spTree>
    <p:extLst>
      <p:ext uri="{BB962C8B-B14F-4D97-AF65-F5344CB8AC3E}">
        <p14:creationId xmlns:p14="http://schemas.microsoft.com/office/powerpoint/2010/main" val="666680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
            <a:extLst>
              <a:ext uri="{FF2B5EF4-FFF2-40B4-BE49-F238E27FC236}">
                <a16:creationId xmlns:a16="http://schemas.microsoft.com/office/drawing/2014/main" id="{AD6F07C7-5949-4D29-B27B-F45C2023D079}"/>
              </a:ext>
            </a:extLst>
          </p:cNvPr>
          <p:cNvSpPr>
            <a:spLocks noGrp="1" noChangeArrowheads="1"/>
          </p:cNvSpPr>
          <p:nvPr>
            <p:ph type="sldNum" sz="quarter" idx="10"/>
          </p:nvPr>
        </p:nvSpPr>
        <p:spPr>
          <a:ln/>
        </p:spPr>
        <p:txBody>
          <a:bodyPr/>
          <a:lstStyle>
            <a:lvl1pPr>
              <a:defRPr/>
            </a:lvl1pPr>
          </a:lstStyle>
          <a:p>
            <a:fld id="{2E5591C8-4111-427E-AF64-58D7D240DF30}" type="slidenum">
              <a:rPr lang="en-US" altLang="en-US"/>
              <a:pPr/>
              <a:t>‹#›</a:t>
            </a:fld>
            <a:endParaRPr lang="en-US" altLang="en-US" dirty="0"/>
          </a:p>
        </p:txBody>
      </p:sp>
    </p:spTree>
    <p:extLst>
      <p:ext uri="{BB962C8B-B14F-4D97-AF65-F5344CB8AC3E}">
        <p14:creationId xmlns:p14="http://schemas.microsoft.com/office/powerpoint/2010/main" val="1403218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8CBE41D4-5ADC-4BDE-A53C-043E79943499}"/>
              </a:ext>
            </a:extLst>
          </p:cNvPr>
          <p:cNvSpPr>
            <a:spLocks noGrp="1" noChangeArrowheads="1"/>
          </p:cNvSpPr>
          <p:nvPr>
            <p:ph type="sldNum" sz="quarter" idx="10"/>
          </p:nvPr>
        </p:nvSpPr>
        <p:spPr>
          <a:ln/>
        </p:spPr>
        <p:txBody>
          <a:bodyPr/>
          <a:lstStyle>
            <a:lvl1pPr>
              <a:defRPr/>
            </a:lvl1pPr>
          </a:lstStyle>
          <a:p>
            <a:fld id="{6173C82F-4FC1-40AF-9DAB-FDEBD63D6B75}" type="slidenum">
              <a:rPr lang="en-US" altLang="en-US"/>
              <a:pPr/>
              <a:t>‹#›</a:t>
            </a:fld>
            <a:endParaRPr lang="en-US" altLang="en-US" dirty="0"/>
          </a:p>
        </p:txBody>
      </p:sp>
    </p:spTree>
    <p:extLst>
      <p:ext uri="{BB962C8B-B14F-4D97-AF65-F5344CB8AC3E}">
        <p14:creationId xmlns:p14="http://schemas.microsoft.com/office/powerpoint/2010/main" val="3802096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AE91CDB5-7BA4-42E4-A555-4CE42F173D55}"/>
              </a:ext>
            </a:extLst>
          </p:cNvPr>
          <p:cNvSpPr>
            <a:spLocks noGrp="1" noChangeArrowheads="1"/>
          </p:cNvSpPr>
          <p:nvPr>
            <p:ph type="sldNum" sz="quarter" idx="10"/>
          </p:nvPr>
        </p:nvSpPr>
        <p:spPr>
          <a:ln/>
        </p:spPr>
        <p:txBody>
          <a:bodyPr/>
          <a:lstStyle>
            <a:lvl1pPr>
              <a:defRPr/>
            </a:lvl1pPr>
          </a:lstStyle>
          <a:p>
            <a:fld id="{A3D88177-8758-4D13-89F5-488F1D196EED}" type="slidenum">
              <a:rPr lang="en-US" altLang="en-US"/>
              <a:pPr/>
              <a:t>‹#›</a:t>
            </a:fld>
            <a:endParaRPr lang="en-US" altLang="en-US" dirty="0"/>
          </a:p>
        </p:txBody>
      </p:sp>
    </p:spTree>
    <p:extLst>
      <p:ext uri="{BB962C8B-B14F-4D97-AF65-F5344CB8AC3E}">
        <p14:creationId xmlns:p14="http://schemas.microsoft.com/office/powerpoint/2010/main" val="10660648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29F549B9-BF94-4E85-8085-27E442E8B305}"/>
              </a:ext>
            </a:extLst>
          </p:cNvPr>
          <p:cNvSpPr>
            <a:spLocks noGrp="1" noChangeArrowheads="1"/>
          </p:cNvSpPr>
          <p:nvPr>
            <p:ph type="sldNum" sz="quarter" idx="10"/>
          </p:nvPr>
        </p:nvSpPr>
        <p:spPr>
          <a:ln/>
        </p:spPr>
        <p:txBody>
          <a:bodyPr/>
          <a:lstStyle>
            <a:lvl1pPr>
              <a:defRPr/>
            </a:lvl1pPr>
          </a:lstStyle>
          <a:p>
            <a:fld id="{F04E1E26-24AB-4711-9D29-E2F91AD47CFD}" type="slidenum">
              <a:rPr lang="en-US" altLang="en-US"/>
              <a:pPr/>
              <a:t>‹#›</a:t>
            </a:fld>
            <a:endParaRPr lang="en-US" altLang="en-US" dirty="0"/>
          </a:p>
        </p:txBody>
      </p:sp>
    </p:spTree>
    <p:extLst>
      <p:ext uri="{BB962C8B-B14F-4D97-AF65-F5344CB8AC3E}">
        <p14:creationId xmlns:p14="http://schemas.microsoft.com/office/powerpoint/2010/main" val="38110219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6">
            <a:extLst>
              <a:ext uri="{FF2B5EF4-FFF2-40B4-BE49-F238E27FC236}">
                <a16:creationId xmlns:a16="http://schemas.microsoft.com/office/drawing/2014/main" id="{7D2004EB-0D81-4CC1-A30E-5E25B45E9E59}"/>
              </a:ext>
            </a:extLst>
          </p:cNvPr>
          <p:cNvSpPr>
            <a:spLocks noGrp="1" noChangeArrowheads="1"/>
          </p:cNvSpPr>
          <p:nvPr>
            <p:ph type="sldNum" sz="quarter" idx="10"/>
          </p:nvPr>
        </p:nvSpPr>
        <p:spPr>
          <a:ln/>
        </p:spPr>
        <p:txBody>
          <a:bodyPr/>
          <a:lstStyle>
            <a:lvl1pPr>
              <a:defRPr/>
            </a:lvl1pPr>
          </a:lstStyle>
          <a:p>
            <a:fld id="{E1106619-6972-4E2C-B578-58A18BC3D88F}" type="slidenum">
              <a:rPr lang="en-US" altLang="en-US"/>
              <a:pPr/>
              <a:t>‹#›</a:t>
            </a:fld>
            <a:endParaRPr lang="en-US" altLang="en-US" dirty="0"/>
          </a:p>
        </p:txBody>
      </p:sp>
    </p:spTree>
    <p:extLst>
      <p:ext uri="{BB962C8B-B14F-4D97-AF65-F5344CB8AC3E}">
        <p14:creationId xmlns:p14="http://schemas.microsoft.com/office/powerpoint/2010/main" val="525470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886F53E4-5EE6-4D66-9388-5548E99B3353}"/>
              </a:ext>
            </a:extLst>
          </p:cNvPr>
          <p:cNvSpPr>
            <a:spLocks noGrp="1" noChangeArrowheads="1"/>
          </p:cNvSpPr>
          <p:nvPr>
            <p:ph type="sldNum" sz="quarter" idx="10"/>
          </p:nvPr>
        </p:nvSpPr>
        <p:spPr>
          <a:ln/>
        </p:spPr>
        <p:txBody>
          <a:bodyPr/>
          <a:lstStyle>
            <a:lvl1pPr>
              <a:defRPr/>
            </a:lvl1pPr>
          </a:lstStyle>
          <a:p>
            <a:fld id="{337D41CF-A09C-4C80-A622-5AE6825338AA}" type="slidenum">
              <a:rPr lang="en-US" altLang="en-US"/>
              <a:pPr/>
              <a:t>‹#›</a:t>
            </a:fld>
            <a:endParaRPr lang="en-US" altLang="en-US" dirty="0"/>
          </a:p>
        </p:txBody>
      </p:sp>
    </p:spTree>
    <p:extLst>
      <p:ext uri="{BB962C8B-B14F-4D97-AF65-F5344CB8AC3E}">
        <p14:creationId xmlns:p14="http://schemas.microsoft.com/office/powerpoint/2010/main" val="2111142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84913" y="1479550"/>
            <a:ext cx="1941512" cy="3962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5613" y="1479550"/>
            <a:ext cx="5676900" cy="3962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a:extLst>
              <a:ext uri="{FF2B5EF4-FFF2-40B4-BE49-F238E27FC236}">
                <a16:creationId xmlns:a16="http://schemas.microsoft.com/office/drawing/2014/main" id="{4B1F5088-C45A-46E6-8773-0438E80BC644}"/>
              </a:ext>
            </a:extLst>
          </p:cNvPr>
          <p:cNvSpPr>
            <a:spLocks noGrp="1" noChangeArrowheads="1"/>
          </p:cNvSpPr>
          <p:nvPr>
            <p:ph type="sldNum" sz="quarter" idx="10"/>
          </p:nvPr>
        </p:nvSpPr>
        <p:spPr>
          <a:ln/>
        </p:spPr>
        <p:txBody>
          <a:bodyPr/>
          <a:lstStyle>
            <a:lvl1pPr>
              <a:defRPr/>
            </a:lvl1pPr>
          </a:lstStyle>
          <a:p>
            <a:fld id="{F80B8DE4-A736-45B8-93FF-2442F9F8C944}" type="slidenum">
              <a:rPr lang="en-US" altLang="en-US"/>
              <a:pPr/>
              <a:t>‹#›</a:t>
            </a:fld>
            <a:endParaRPr lang="en-US" altLang="en-US" dirty="0"/>
          </a:p>
        </p:txBody>
      </p:sp>
    </p:spTree>
    <p:extLst>
      <p:ext uri="{BB962C8B-B14F-4D97-AF65-F5344CB8AC3E}">
        <p14:creationId xmlns:p14="http://schemas.microsoft.com/office/powerpoint/2010/main" val="3458139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9AE9A7A-A967-4BE7-8209-291A05EE2543}"/>
              </a:ext>
            </a:extLst>
          </p:cNvPr>
          <p:cNvSpPr>
            <a:spLocks noGrp="1" noChangeArrowheads="1"/>
          </p:cNvSpPr>
          <p:nvPr>
            <p:ph type="sldNum" sz="quarter" idx="10"/>
          </p:nvPr>
        </p:nvSpPr>
        <p:spPr>
          <a:ln/>
        </p:spPr>
        <p:txBody>
          <a:bodyPr/>
          <a:lstStyle>
            <a:lvl1pPr>
              <a:defRPr/>
            </a:lvl1pPr>
          </a:lstStyle>
          <a:p>
            <a:fld id="{A312AA6F-35AD-4F10-A12D-2C03B2B2D9D8}" type="slidenum">
              <a:rPr lang="en-US" altLang="en-US"/>
              <a:pPr/>
              <a:t>‹#›</a:t>
            </a:fld>
            <a:endParaRPr lang="en-US" altLang="en-US" dirty="0"/>
          </a:p>
        </p:txBody>
      </p:sp>
    </p:spTree>
    <p:extLst>
      <p:ext uri="{BB962C8B-B14F-4D97-AF65-F5344CB8AC3E}">
        <p14:creationId xmlns:p14="http://schemas.microsoft.com/office/powerpoint/2010/main" val="4048567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827213"/>
            <a:ext cx="3808413" cy="3884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18013" y="1827213"/>
            <a:ext cx="3808412" cy="3884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C60F6BE-3D7B-4762-8937-E7CA22C556DB}"/>
              </a:ext>
            </a:extLst>
          </p:cNvPr>
          <p:cNvSpPr>
            <a:spLocks noGrp="1" noChangeArrowheads="1"/>
          </p:cNvSpPr>
          <p:nvPr>
            <p:ph type="sldNum" sz="quarter" idx="10"/>
          </p:nvPr>
        </p:nvSpPr>
        <p:spPr>
          <a:ln/>
        </p:spPr>
        <p:txBody>
          <a:bodyPr/>
          <a:lstStyle>
            <a:lvl1pPr>
              <a:defRPr/>
            </a:lvl1pPr>
          </a:lstStyle>
          <a:p>
            <a:fld id="{750762A2-8B40-4B25-839D-5794AB88667C}" type="slidenum">
              <a:rPr lang="en-US" altLang="en-US"/>
              <a:pPr/>
              <a:t>‹#›</a:t>
            </a:fld>
            <a:endParaRPr lang="en-US" altLang="en-US" dirty="0"/>
          </a:p>
        </p:txBody>
      </p:sp>
    </p:spTree>
    <p:extLst>
      <p:ext uri="{BB962C8B-B14F-4D97-AF65-F5344CB8AC3E}">
        <p14:creationId xmlns:p14="http://schemas.microsoft.com/office/powerpoint/2010/main" val="3556197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CF3588B-7232-4108-A00C-1839DCC11AD3}"/>
              </a:ext>
            </a:extLst>
          </p:cNvPr>
          <p:cNvSpPr>
            <a:spLocks noGrp="1" noChangeArrowheads="1"/>
          </p:cNvSpPr>
          <p:nvPr>
            <p:ph type="sldNum" sz="quarter" idx="10"/>
          </p:nvPr>
        </p:nvSpPr>
        <p:spPr>
          <a:ln/>
        </p:spPr>
        <p:txBody>
          <a:bodyPr/>
          <a:lstStyle>
            <a:lvl1pPr>
              <a:defRPr/>
            </a:lvl1pPr>
          </a:lstStyle>
          <a:p>
            <a:fld id="{CFDB1EEA-33CD-4CFB-BDC7-D09B38ED9EA2}" type="slidenum">
              <a:rPr lang="en-US" altLang="en-US"/>
              <a:pPr/>
              <a:t>‹#›</a:t>
            </a:fld>
            <a:endParaRPr lang="en-US" altLang="en-US" dirty="0"/>
          </a:p>
        </p:txBody>
      </p:sp>
    </p:spTree>
    <p:extLst>
      <p:ext uri="{BB962C8B-B14F-4D97-AF65-F5344CB8AC3E}">
        <p14:creationId xmlns:p14="http://schemas.microsoft.com/office/powerpoint/2010/main" val="3537709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F9823E1-5EEB-43EE-8690-D5FB4DD05A02}"/>
              </a:ext>
            </a:extLst>
          </p:cNvPr>
          <p:cNvSpPr>
            <a:spLocks noGrp="1" noChangeArrowheads="1"/>
          </p:cNvSpPr>
          <p:nvPr>
            <p:ph type="sldNum" sz="quarter" idx="10"/>
          </p:nvPr>
        </p:nvSpPr>
        <p:spPr>
          <a:ln/>
        </p:spPr>
        <p:txBody>
          <a:bodyPr/>
          <a:lstStyle>
            <a:lvl1pPr>
              <a:defRPr/>
            </a:lvl1pPr>
          </a:lstStyle>
          <a:p>
            <a:fld id="{23C3694C-784B-4F95-9EA0-E91F0AC06BF8}" type="slidenum">
              <a:rPr lang="en-US" altLang="en-US"/>
              <a:pPr/>
              <a:t>‹#›</a:t>
            </a:fld>
            <a:endParaRPr lang="en-US" altLang="en-US" dirty="0"/>
          </a:p>
        </p:txBody>
      </p:sp>
    </p:spTree>
    <p:extLst>
      <p:ext uri="{BB962C8B-B14F-4D97-AF65-F5344CB8AC3E}">
        <p14:creationId xmlns:p14="http://schemas.microsoft.com/office/powerpoint/2010/main" val="3927226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810808DD-4C70-4B25-8141-2AFB1D271A33}"/>
              </a:ext>
            </a:extLst>
          </p:cNvPr>
          <p:cNvSpPr>
            <a:spLocks noGrp="1" noChangeArrowheads="1"/>
          </p:cNvSpPr>
          <p:nvPr>
            <p:ph type="sldNum" sz="quarter" idx="10"/>
          </p:nvPr>
        </p:nvSpPr>
        <p:spPr>
          <a:ln/>
        </p:spPr>
        <p:txBody>
          <a:bodyPr/>
          <a:lstStyle>
            <a:lvl1pPr>
              <a:defRPr/>
            </a:lvl1pPr>
          </a:lstStyle>
          <a:p>
            <a:fld id="{0FFCE1AC-928D-4673-8320-F2C64708EC39}" type="slidenum">
              <a:rPr lang="en-US" altLang="en-US"/>
              <a:pPr/>
              <a:t>‹#›</a:t>
            </a:fld>
            <a:endParaRPr lang="en-US" altLang="en-US" dirty="0"/>
          </a:p>
        </p:txBody>
      </p:sp>
    </p:spTree>
    <p:extLst>
      <p:ext uri="{BB962C8B-B14F-4D97-AF65-F5344CB8AC3E}">
        <p14:creationId xmlns:p14="http://schemas.microsoft.com/office/powerpoint/2010/main" val="1390067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21B66A5-EE1E-43DC-9A8C-8D5530DD564A}"/>
              </a:ext>
            </a:extLst>
          </p:cNvPr>
          <p:cNvSpPr>
            <a:spLocks noGrp="1" noChangeArrowheads="1"/>
          </p:cNvSpPr>
          <p:nvPr>
            <p:ph type="sldNum" sz="quarter" idx="10"/>
          </p:nvPr>
        </p:nvSpPr>
        <p:spPr>
          <a:ln/>
        </p:spPr>
        <p:txBody>
          <a:bodyPr/>
          <a:lstStyle>
            <a:lvl1pPr>
              <a:defRPr/>
            </a:lvl1pPr>
          </a:lstStyle>
          <a:p>
            <a:fld id="{F4ACA595-2F37-4E7E-B411-229E897471D7}" type="slidenum">
              <a:rPr lang="en-US" altLang="en-US"/>
              <a:pPr/>
              <a:t>‹#›</a:t>
            </a:fld>
            <a:endParaRPr lang="en-US" altLang="en-US" dirty="0"/>
          </a:p>
        </p:txBody>
      </p:sp>
    </p:spTree>
    <p:extLst>
      <p:ext uri="{BB962C8B-B14F-4D97-AF65-F5344CB8AC3E}">
        <p14:creationId xmlns:p14="http://schemas.microsoft.com/office/powerpoint/2010/main" val="13090525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770A006-F43D-4C80-9F8B-9FEADD7294A9}"/>
              </a:ext>
            </a:extLst>
          </p:cNvPr>
          <p:cNvSpPr>
            <a:spLocks noGrp="1" noChangeArrowheads="1"/>
          </p:cNvSpPr>
          <p:nvPr>
            <p:ph type="sldNum" sz="quarter" idx="10"/>
          </p:nvPr>
        </p:nvSpPr>
        <p:spPr>
          <a:ln/>
        </p:spPr>
        <p:txBody>
          <a:bodyPr/>
          <a:lstStyle>
            <a:lvl1pPr>
              <a:defRPr/>
            </a:lvl1pPr>
          </a:lstStyle>
          <a:p>
            <a:fld id="{3D62CDF8-B0ED-46CB-B823-5D0B4D840836}" type="slidenum">
              <a:rPr lang="en-US" altLang="en-US"/>
              <a:pPr/>
              <a:t>‹#›</a:t>
            </a:fld>
            <a:endParaRPr lang="en-US" altLang="en-US" dirty="0"/>
          </a:p>
        </p:txBody>
      </p:sp>
    </p:spTree>
    <p:extLst>
      <p:ext uri="{BB962C8B-B14F-4D97-AF65-F5344CB8AC3E}">
        <p14:creationId xmlns:p14="http://schemas.microsoft.com/office/powerpoint/2010/main" val="3401457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5A3F2DE-437F-4D07-91FF-A3C387A9F202}"/>
              </a:ext>
            </a:extLst>
          </p:cNvPr>
          <p:cNvSpPr>
            <a:spLocks noGrp="1" noChangeArrowheads="1"/>
          </p:cNvSpPr>
          <p:nvPr>
            <p:ph type="body" idx="1"/>
          </p:nvPr>
        </p:nvSpPr>
        <p:spPr bwMode="auto">
          <a:xfrm>
            <a:off x="457200" y="1827213"/>
            <a:ext cx="7769225" cy="388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7" name="Rectangle 3">
            <a:extLst>
              <a:ext uri="{FF2B5EF4-FFF2-40B4-BE49-F238E27FC236}">
                <a16:creationId xmlns:a16="http://schemas.microsoft.com/office/drawing/2014/main" id="{B663FF26-6BA5-4059-8F37-EE3FFC56C77F}"/>
              </a:ext>
            </a:extLst>
          </p:cNvPr>
          <p:cNvSpPr>
            <a:spLocks noGrp="1" noChangeArrowheads="1"/>
          </p:cNvSpPr>
          <p:nvPr>
            <p:ph type="title"/>
          </p:nvPr>
        </p:nvSpPr>
        <p:spPr bwMode="auto">
          <a:xfrm>
            <a:off x="457200" y="912813"/>
            <a:ext cx="77692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en-US" altLang="en-US"/>
              <a:t>Click to edit Master title style</a:t>
            </a:r>
          </a:p>
        </p:txBody>
      </p:sp>
      <p:sp>
        <p:nvSpPr>
          <p:cNvPr id="16388" name="Rectangle 4">
            <a:extLst>
              <a:ext uri="{FF2B5EF4-FFF2-40B4-BE49-F238E27FC236}">
                <a16:creationId xmlns:a16="http://schemas.microsoft.com/office/drawing/2014/main" id="{752B2468-4EC8-4286-A49B-26707E407CC9}"/>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1">
                <a:solidFill>
                  <a:srgbClr val="013C88"/>
                </a:solidFill>
                <a:ea typeface="ヒラギノ角ゴ Pro W3" pitchFamily="1" charset="-128"/>
              </a:defRPr>
            </a:lvl1pPr>
          </a:lstStyle>
          <a:p>
            <a:fld id="{2FF61B41-71AA-4DB6-B060-EED264235F33}"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4246"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 id="2147484232" r:id="rId11"/>
    <p:sldLayoutId id="2147484233" r:id="rId12"/>
    <p:sldLayoutId id="2147484234" r:id="rId13"/>
  </p:sldLayoutIdLst>
  <p:txStyles>
    <p:titleStyle>
      <a:lvl1pPr algn="l" rtl="0" eaLnBrk="0" fontAlgn="base" hangingPunct="0">
        <a:spcBef>
          <a:spcPct val="0"/>
        </a:spcBef>
        <a:spcAft>
          <a:spcPct val="0"/>
        </a:spcAft>
        <a:defRPr sz="3200" b="1">
          <a:solidFill>
            <a:srgbClr val="013C88"/>
          </a:solidFill>
          <a:latin typeface="+mj-lt"/>
          <a:ea typeface="+mj-ea"/>
          <a:cs typeface="+mj-cs"/>
        </a:defRPr>
      </a:lvl1pPr>
      <a:lvl2pPr algn="l" rtl="0" eaLnBrk="0" fontAlgn="base" hangingPunct="0">
        <a:spcBef>
          <a:spcPct val="0"/>
        </a:spcBef>
        <a:spcAft>
          <a:spcPct val="0"/>
        </a:spcAft>
        <a:defRPr sz="3200" b="1">
          <a:solidFill>
            <a:srgbClr val="013C88"/>
          </a:solidFill>
          <a:latin typeface="Arial" pitchFamily="34" charset="0"/>
        </a:defRPr>
      </a:lvl2pPr>
      <a:lvl3pPr algn="l" rtl="0" eaLnBrk="0" fontAlgn="base" hangingPunct="0">
        <a:spcBef>
          <a:spcPct val="0"/>
        </a:spcBef>
        <a:spcAft>
          <a:spcPct val="0"/>
        </a:spcAft>
        <a:defRPr sz="3200" b="1">
          <a:solidFill>
            <a:srgbClr val="013C88"/>
          </a:solidFill>
          <a:latin typeface="Arial" pitchFamily="34" charset="0"/>
        </a:defRPr>
      </a:lvl3pPr>
      <a:lvl4pPr algn="l" rtl="0" eaLnBrk="0" fontAlgn="base" hangingPunct="0">
        <a:spcBef>
          <a:spcPct val="0"/>
        </a:spcBef>
        <a:spcAft>
          <a:spcPct val="0"/>
        </a:spcAft>
        <a:defRPr sz="3200" b="1">
          <a:solidFill>
            <a:srgbClr val="013C88"/>
          </a:solidFill>
          <a:latin typeface="Arial" pitchFamily="34" charset="0"/>
        </a:defRPr>
      </a:lvl4pPr>
      <a:lvl5pPr algn="l" rtl="0" eaLnBrk="0" fontAlgn="base" hangingPunct="0">
        <a:spcBef>
          <a:spcPct val="0"/>
        </a:spcBef>
        <a:spcAft>
          <a:spcPct val="0"/>
        </a:spcAft>
        <a:defRPr sz="3200" b="1">
          <a:solidFill>
            <a:srgbClr val="013C88"/>
          </a:solidFill>
          <a:latin typeface="Arial" pitchFamily="34" charset="0"/>
        </a:defRPr>
      </a:lvl5pPr>
      <a:lvl6pPr marL="457200" algn="l" rtl="0" fontAlgn="base">
        <a:spcBef>
          <a:spcPct val="0"/>
        </a:spcBef>
        <a:spcAft>
          <a:spcPct val="0"/>
        </a:spcAft>
        <a:defRPr sz="3200" b="1">
          <a:solidFill>
            <a:srgbClr val="013C88"/>
          </a:solidFill>
          <a:latin typeface="Arial" pitchFamily="34" charset="0"/>
        </a:defRPr>
      </a:lvl6pPr>
      <a:lvl7pPr marL="914400" algn="l" rtl="0" fontAlgn="base">
        <a:spcBef>
          <a:spcPct val="0"/>
        </a:spcBef>
        <a:spcAft>
          <a:spcPct val="0"/>
        </a:spcAft>
        <a:defRPr sz="3200" b="1">
          <a:solidFill>
            <a:srgbClr val="013C88"/>
          </a:solidFill>
          <a:latin typeface="Arial" pitchFamily="34" charset="0"/>
        </a:defRPr>
      </a:lvl7pPr>
      <a:lvl8pPr marL="1371600" algn="l" rtl="0" fontAlgn="base">
        <a:spcBef>
          <a:spcPct val="0"/>
        </a:spcBef>
        <a:spcAft>
          <a:spcPct val="0"/>
        </a:spcAft>
        <a:defRPr sz="3200" b="1">
          <a:solidFill>
            <a:srgbClr val="013C88"/>
          </a:solidFill>
          <a:latin typeface="Arial" pitchFamily="34" charset="0"/>
        </a:defRPr>
      </a:lvl8pPr>
      <a:lvl9pPr marL="1828800" algn="l" rtl="0" fontAlgn="base">
        <a:spcBef>
          <a:spcPct val="0"/>
        </a:spcBef>
        <a:spcAft>
          <a:spcPct val="0"/>
        </a:spcAft>
        <a:defRPr sz="3200" b="1">
          <a:solidFill>
            <a:srgbClr val="013C88"/>
          </a:solidFill>
          <a:latin typeface="Arial" pitchFamily="34" charset="0"/>
        </a:defRPr>
      </a:lvl9pPr>
    </p:titleStyle>
    <p:bodyStyle>
      <a:lvl1pPr marL="342900" indent="-342900" algn="l" rtl="0" eaLnBrk="0" fontAlgn="base" hangingPunct="0">
        <a:spcBef>
          <a:spcPct val="20000"/>
        </a:spcBef>
        <a:spcAft>
          <a:spcPct val="0"/>
        </a:spcAft>
        <a:buClr>
          <a:srgbClr val="A50021"/>
        </a:buClr>
        <a:buFont typeface="Wingdings" panose="05000000000000000000" pitchFamily="2" charset="2"/>
        <a:buChar char="v"/>
        <a:defRPr sz="2400">
          <a:solidFill>
            <a:schemeClr val="tx1"/>
          </a:solidFill>
          <a:latin typeface="+mn-lt"/>
          <a:ea typeface="+mn-ea"/>
          <a:cs typeface="+mn-cs"/>
        </a:defRPr>
      </a:lvl1pPr>
      <a:lvl2pPr marL="742950" indent="-220663" algn="l" rtl="0" eaLnBrk="0" fontAlgn="base" hangingPunct="0">
        <a:spcBef>
          <a:spcPct val="20000"/>
        </a:spcBef>
        <a:spcAft>
          <a:spcPct val="0"/>
        </a:spcAft>
        <a:buClr>
          <a:srgbClr val="A50021"/>
        </a:buClr>
        <a:buFont typeface="Wingdings" panose="05000000000000000000" pitchFamily="2" charset="2"/>
        <a:buChar char="q"/>
        <a:defRPr sz="2400">
          <a:solidFill>
            <a:schemeClr val="tx1"/>
          </a:solidFill>
          <a:latin typeface="+mn-lt"/>
        </a:defRPr>
      </a:lvl2pPr>
      <a:lvl3pPr marL="1143000" indent="-228600" algn="l" rtl="0" eaLnBrk="0" fontAlgn="base" hangingPunct="0">
        <a:spcBef>
          <a:spcPct val="20000"/>
        </a:spcBef>
        <a:spcAft>
          <a:spcPct val="0"/>
        </a:spcAft>
        <a:buClr>
          <a:srgbClr val="A50021"/>
        </a:buClr>
        <a:buFont typeface="Wingdings" panose="05000000000000000000"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mn-lt"/>
        </a:defRPr>
      </a:lvl4pPr>
      <a:lvl5pPr marL="2057400" indent="-228600" algn="l" rtl="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mn-lt"/>
        </a:defRPr>
      </a:lvl5pPr>
      <a:lvl6pPr marL="2514600" indent="-228600" algn="l" rtl="0" fontAlgn="base">
        <a:spcBef>
          <a:spcPct val="20000"/>
        </a:spcBef>
        <a:spcAft>
          <a:spcPct val="0"/>
        </a:spcAft>
        <a:buClr>
          <a:srgbClr val="A50021"/>
        </a:buClr>
        <a:buFont typeface="Wingdings" pitchFamily="2" charset="2"/>
        <a:buChar char="§"/>
        <a:defRPr sz="2400">
          <a:solidFill>
            <a:schemeClr val="tx1"/>
          </a:solidFill>
          <a:latin typeface="+mn-lt"/>
        </a:defRPr>
      </a:lvl6pPr>
      <a:lvl7pPr marL="2971800" indent="-228600" algn="l" rtl="0" fontAlgn="base">
        <a:spcBef>
          <a:spcPct val="20000"/>
        </a:spcBef>
        <a:spcAft>
          <a:spcPct val="0"/>
        </a:spcAft>
        <a:buClr>
          <a:srgbClr val="A50021"/>
        </a:buClr>
        <a:buFont typeface="Wingdings" pitchFamily="2" charset="2"/>
        <a:buChar char="§"/>
        <a:defRPr sz="2400">
          <a:solidFill>
            <a:schemeClr val="tx1"/>
          </a:solidFill>
          <a:latin typeface="+mn-lt"/>
        </a:defRPr>
      </a:lvl7pPr>
      <a:lvl8pPr marL="3429000" indent="-228600" algn="l" rtl="0" fontAlgn="base">
        <a:spcBef>
          <a:spcPct val="20000"/>
        </a:spcBef>
        <a:spcAft>
          <a:spcPct val="0"/>
        </a:spcAft>
        <a:buClr>
          <a:srgbClr val="A50021"/>
        </a:buClr>
        <a:buFont typeface="Wingdings" pitchFamily="2" charset="2"/>
        <a:buChar char="§"/>
        <a:defRPr sz="2400">
          <a:solidFill>
            <a:schemeClr val="tx1"/>
          </a:solidFill>
          <a:latin typeface="+mn-lt"/>
        </a:defRPr>
      </a:lvl8pPr>
      <a:lvl9pPr marL="3886200" indent="-228600" algn="l" rtl="0" fontAlgn="base">
        <a:spcBef>
          <a:spcPct val="20000"/>
        </a:spcBef>
        <a:spcAft>
          <a:spcPct val="0"/>
        </a:spcAft>
        <a:buClr>
          <a:srgbClr val="A50021"/>
        </a:buClr>
        <a:buFont typeface="Wingdings" pitchFamily="2" charset="2"/>
        <a:buChar char="§"/>
        <a:defRPr sz="2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444E877-5FB2-43E6-BFA9-C411A07BD602}"/>
              </a:ext>
            </a:extLst>
          </p:cNvPr>
          <p:cNvSpPr>
            <a:spLocks noChangeArrowheads="1"/>
          </p:cNvSpPr>
          <p:nvPr userDrawn="1"/>
        </p:nvSpPr>
        <p:spPr bwMode="auto">
          <a:xfrm>
            <a:off x="0" y="1066800"/>
            <a:ext cx="9144000" cy="5791200"/>
          </a:xfrm>
          <a:prstGeom prst="rect">
            <a:avLst/>
          </a:prstGeom>
          <a:solidFill>
            <a:srgbClr val="013C88"/>
          </a:solidFill>
          <a:ln w="9525">
            <a:solidFill>
              <a:schemeClr val="tx1"/>
            </a:solid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endParaRPr lang="en-US" altLang="en-US" dirty="0"/>
          </a:p>
        </p:txBody>
      </p:sp>
      <p:sp>
        <p:nvSpPr>
          <p:cNvPr id="2051" name="Rectangle 3">
            <a:extLst>
              <a:ext uri="{FF2B5EF4-FFF2-40B4-BE49-F238E27FC236}">
                <a16:creationId xmlns:a16="http://schemas.microsoft.com/office/drawing/2014/main" id="{10CA5AEC-B9CF-49ED-BBCB-BFBE4449CC22}"/>
              </a:ext>
            </a:extLst>
          </p:cNvPr>
          <p:cNvSpPr>
            <a:spLocks noGrp="1" noChangeArrowheads="1"/>
          </p:cNvSpPr>
          <p:nvPr>
            <p:ph type="body" idx="1"/>
          </p:nvPr>
        </p:nvSpPr>
        <p:spPr bwMode="auto">
          <a:xfrm>
            <a:off x="455613" y="2393950"/>
            <a:ext cx="776922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52" name="Rectangle 4">
            <a:extLst>
              <a:ext uri="{FF2B5EF4-FFF2-40B4-BE49-F238E27FC236}">
                <a16:creationId xmlns:a16="http://schemas.microsoft.com/office/drawing/2014/main" id="{D2DC58CE-37EA-498E-949A-50F189937F89}"/>
              </a:ext>
            </a:extLst>
          </p:cNvPr>
          <p:cNvSpPr>
            <a:spLocks noGrp="1" noChangeArrowheads="1"/>
          </p:cNvSpPr>
          <p:nvPr>
            <p:ph type="title"/>
          </p:nvPr>
        </p:nvSpPr>
        <p:spPr bwMode="auto">
          <a:xfrm>
            <a:off x="457200" y="1479550"/>
            <a:ext cx="776922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r>
              <a:rPr lang="en-US" altLang="en-US"/>
              <a:t>Click to edit Master title style</a:t>
            </a:r>
          </a:p>
        </p:txBody>
      </p:sp>
      <p:sp>
        <p:nvSpPr>
          <p:cNvPr id="2053" name="Text Box 5">
            <a:extLst>
              <a:ext uri="{FF2B5EF4-FFF2-40B4-BE49-F238E27FC236}">
                <a16:creationId xmlns:a16="http://schemas.microsoft.com/office/drawing/2014/main" id="{22495CC8-53AB-4FFD-92E3-C1AB61BF92B2}"/>
              </a:ext>
            </a:extLst>
          </p:cNvPr>
          <p:cNvSpPr txBox="1">
            <a:spLocks noChangeArrowheads="1"/>
          </p:cNvSpPr>
          <p:nvPr userDrawn="1"/>
        </p:nvSpPr>
        <p:spPr bwMode="auto">
          <a:xfrm>
            <a:off x="0" y="601980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spcBef>
                <a:spcPct val="50000"/>
              </a:spcBef>
              <a:defRPr/>
            </a:pPr>
            <a:endParaRPr lang="en-US" altLang="en-US" sz="2400" dirty="0">
              <a:latin typeface="Times" pitchFamily="18" charset="0"/>
            </a:endParaRPr>
          </a:p>
        </p:txBody>
      </p:sp>
      <p:sp>
        <p:nvSpPr>
          <p:cNvPr id="19462" name="Rectangle 6">
            <a:extLst>
              <a:ext uri="{FF2B5EF4-FFF2-40B4-BE49-F238E27FC236}">
                <a16:creationId xmlns:a16="http://schemas.microsoft.com/office/drawing/2014/main" id="{460AA744-02D0-4A8A-9929-742778299F4C}"/>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b="1">
                <a:solidFill>
                  <a:schemeClr val="bg1"/>
                </a:solidFill>
                <a:ea typeface="ヒラギノ角ゴ Pro W3" pitchFamily="1" charset="-128"/>
              </a:defRPr>
            </a:lvl1pPr>
          </a:lstStyle>
          <a:p>
            <a:fld id="{8CCF1DFF-3683-4DA3-AAFD-86734A354CB1}" type="slidenum">
              <a:rPr lang="en-US" altLang="en-US"/>
              <a:pPr/>
              <a:t>‹#›</a:t>
            </a:fld>
            <a:endParaRPr lang="en-US" altLang="en-US" dirty="0"/>
          </a:p>
        </p:txBody>
      </p:sp>
      <p:sp>
        <p:nvSpPr>
          <p:cNvPr id="2055" name="Rectangle 7">
            <a:extLst>
              <a:ext uri="{FF2B5EF4-FFF2-40B4-BE49-F238E27FC236}">
                <a16:creationId xmlns:a16="http://schemas.microsoft.com/office/drawing/2014/main" id="{24A92199-0217-4AA4-B118-7FC736194534}"/>
              </a:ext>
            </a:extLst>
          </p:cNvPr>
          <p:cNvSpPr>
            <a:spLocks noChangeArrowheads="1"/>
          </p:cNvSpPr>
          <p:nvPr userDrawn="1"/>
        </p:nvSpPr>
        <p:spPr bwMode="auto">
          <a:xfrm>
            <a:off x="0" y="685800"/>
            <a:ext cx="9144000" cy="420688"/>
          </a:xfrm>
          <a:prstGeom prst="rect">
            <a:avLst/>
          </a:prstGeom>
          <a:solidFill>
            <a:srgbClr val="A5002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47663"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defRPr/>
            </a:pPr>
            <a:r>
              <a:rPr lang="en-US" altLang="en-US" sz="2000" dirty="0">
                <a:solidFill>
                  <a:schemeClr val="bg1"/>
                </a:solidFill>
                <a:ea typeface="ヒラギノ角ゴ Pro W3" pitchFamily="1" charset="-128"/>
              </a:rPr>
              <a:t>Federal Acquisition Service</a:t>
            </a:r>
            <a:endParaRPr lang="en-US" altLang="en-US" sz="2000" dirty="0">
              <a:latin typeface="Franklin Gothic Medium" pitchFamily="34" charset="0"/>
              <a:ea typeface="ヒラギノ角ゴ Pro W3" pitchFamily="1" charset="-128"/>
            </a:endParaRPr>
          </a:p>
        </p:txBody>
      </p:sp>
      <p:pic>
        <p:nvPicPr>
          <p:cNvPr id="2056" name="Picture 8" descr="1239">
            <a:extLst>
              <a:ext uri="{FF2B5EF4-FFF2-40B4-BE49-F238E27FC236}">
                <a16:creationId xmlns:a16="http://schemas.microsoft.com/office/drawing/2014/main" id="{44A60BBA-AC9F-41B5-8F4B-F183C27E8BAD}"/>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t="43367"/>
          <a:stretch>
            <a:fillRect/>
          </a:stretch>
        </p:blipFill>
        <p:spPr bwMode="auto">
          <a:xfrm>
            <a:off x="0" y="0"/>
            <a:ext cx="914400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35" r:id="rId1"/>
    <p:sldLayoutId id="2147484236" r:id="rId2"/>
    <p:sldLayoutId id="2147484237" r:id="rId3"/>
    <p:sldLayoutId id="2147484238" r:id="rId4"/>
    <p:sldLayoutId id="2147484239" r:id="rId5"/>
    <p:sldLayoutId id="2147484240" r:id="rId6"/>
    <p:sldLayoutId id="2147484241" r:id="rId7"/>
    <p:sldLayoutId id="2147484242" r:id="rId8"/>
    <p:sldLayoutId id="2147484243" r:id="rId9"/>
    <p:sldLayoutId id="2147484244" r:id="rId10"/>
    <p:sldLayoutId id="2147484245" r:id="rId11"/>
  </p:sldLayoutIdLst>
  <p:txStyles>
    <p:titleStyle>
      <a:lvl1pPr algn="l" rtl="0" eaLnBrk="0" fontAlgn="base" hangingPunct="0">
        <a:spcBef>
          <a:spcPct val="0"/>
        </a:spcBef>
        <a:spcAft>
          <a:spcPct val="0"/>
        </a:spcAft>
        <a:defRPr sz="3200" b="1">
          <a:solidFill>
            <a:srgbClr val="FFFFFF"/>
          </a:solidFill>
          <a:latin typeface="+mj-lt"/>
          <a:ea typeface="+mj-ea"/>
          <a:cs typeface="+mj-cs"/>
        </a:defRPr>
      </a:lvl1pPr>
      <a:lvl2pPr algn="l" rtl="0" eaLnBrk="0" fontAlgn="base" hangingPunct="0">
        <a:spcBef>
          <a:spcPct val="0"/>
        </a:spcBef>
        <a:spcAft>
          <a:spcPct val="0"/>
        </a:spcAft>
        <a:defRPr sz="3200" b="1">
          <a:solidFill>
            <a:srgbClr val="FFFFFF"/>
          </a:solidFill>
          <a:latin typeface="Arial" pitchFamily="34" charset="0"/>
        </a:defRPr>
      </a:lvl2pPr>
      <a:lvl3pPr algn="l" rtl="0" eaLnBrk="0" fontAlgn="base" hangingPunct="0">
        <a:spcBef>
          <a:spcPct val="0"/>
        </a:spcBef>
        <a:spcAft>
          <a:spcPct val="0"/>
        </a:spcAft>
        <a:defRPr sz="3200" b="1">
          <a:solidFill>
            <a:srgbClr val="FFFFFF"/>
          </a:solidFill>
          <a:latin typeface="Arial" pitchFamily="34" charset="0"/>
        </a:defRPr>
      </a:lvl3pPr>
      <a:lvl4pPr algn="l" rtl="0" eaLnBrk="0" fontAlgn="base" hangingPunct="0">
        <a:spcBef>
          <a:spcPct val="0"/>
        </a:spcBef>
        <a:spcAft>
          <a:spcPct val="0"/>
        </a:spcAft>
        <a:defRPr sz="3200" b="1">
          <a:solidFill>
            <a:srgbClr val="FFFFFF"/>
          </a:solidFill>
          <a:latin typeface="Arial" pitchFamily="34" charset="0"/>
        </a:defRPr>
      </a:lvl4pPr>
      <a:lvl5pPr algn="l" rtl="0" eaLnBrk="0" fontAlgn="base" hangingPunct="0">
        <a:spcBef>
          <a:spcPct val="0"/>
        </a:spcBef>
        <a:spcAft>
          <a:spcPct val="0"/>
        </a:spcAft>
        <a:defRPr sz="3200" b="1">
          <a:solidFill>
            <a:srgbClr val="FFFFFF"/>
          </a:solidFill>
          <a:latin typeface="Arial" pitchFamily="34" charset="0"/>
        </a:defRPr>
      </a:lvl5pPr>
      <a:lvl6pPr marL="457200" algn="l" rtl="0" fontAlgn="base">
        <a:spcBef>
          <a:spcPct val="0"/>
        </a:spcBef>
        <a:spcAft>
          <a:spcPct val="0"/>
        </a:spcAft>
        <a:defRPr sz="3200" b="1">
          <a:solidFill>
            <a:srgbClr val="FFFFFF"/>
          </a:solidFill>
          <a:latin typeface="Arial" pitchFamily="34" charset="0"/>
        </a:defRPr>
      </a:lvl6pPr>
      <a:lvl7pPr marL="914400" algn="l" rtl="0" fontAlgn="base">
        <a:spcBef>
          <a:spcPct val="0"/>
        </a:spcBef>
        <a:spcAft>
          <a:spcPct val="0"/>
        </a:spcAft>
        <a:defRPr sz="3200" b="1">
          <a:solidFill>
            <a:srgbClr val="FFFFFF"/>
          </a:solidFill>
          <a:latin typeface="Arial" pitchFamily="34" charset="0"/>
        </a:defRPr>
      </a:lvl7pPr>
      <a:lvl8pPr marL="1371600" algn="l" rtl="0" fontAlgn="base">
        <a:spcBef>
          <a:spcPct val="0"/>
        </a:spcBef>
        <a:spcAft>
          <a:spcPct val="0"/>
        </a:spcAft>
        <a:defRPr sz="3200" b="1">
          <a:solidFill>
            <a:srgbClr val="FFFFFF"/>
          </a:solidFill>
          <a:latin typeface="Arial" pitchFamily="34" charset="0"/>
        </a:defRPr>
      </a:lvl8pPr>
      <a:lvl9pPr marL="1828800" algn="l" rtl="0" fontAlgn="base">
        <a:spcBef>
          <a:spcPct val="0"/>
        </a:spcBef>
        <a:spcAft>
          <a:spcPct val="0"/>
        </a:spcAft>
        <a:defRPr sz="3200" b="1">
          <a:solidFill>
            <a:srgbClr val="FFFFFF"/>
          </a:solidFill>
          <a:latin typeface="Arial" pitchFamily="34" charset="0"/>
        </a:defRPr>
      </a:lvl9pPr>
    </p:titleStyle>
    <p:bodyStyle>
      <a:lvl1pPr marL="342900" indent="-342900" algn="l" rtl="0" eaLnBrk="0" fontAlgn="base" hangingPunct="0">
        <a:spcBef>
          <a:spcPct val="20000"/>
        </a:spcBef>
        <a:spcAft>
          <a:spcPct val="0"/>
        </a:spcAft>
        <a:buClr>
          <a:schemeClr val="bg1"/>
        </a:buClr>
        <a:buFont typeface="Wingdings" panose="05000000000000000000" pitchFamily="2" charset="2"/>
        <a:buChar char="Ø"/>
        <a:defRPr sz="2400">
          <a:solidFill>
            <a:srgbClr val="FFFFFF"/>
          </a:solidFill>
          <a:latin typeface="+mn-lt"/>
          <a:ea typeface="+mn-ea"/>
          <a:cs typeface="+mn-cs"/>
        </a:defRPr>
      </a:lvl1pPr>
      <a:lvl2pPr marL="742950" indent="-220663" algn="l" rtl="0" eaLnBrk="0" fontAlgn="base" hangingPunct="0">
        <a:spcBef>
          <a:spcPct val="20000"/>
        </a:spcBef>
        <a:spcAft>
          <a:spcPct val="0"/>
        </a:spcAft>
        <a:buClr>
          <a:schemeClr val="bg1"/>
        </a:buClr>
        <a:buFont typeface="Wingdings" panose="05000000000000000000" pitchFamily="2" charset="2"/>
        <a:buChar char=""/>
        <a:defRPr sz="2400">
          <a:solidFill>
            <a:srgbClr val="FFFFFF"/>
          </a:solidFill>
          <a:latin typeface="+mn-lt"/>
        </a:defRPr>
      </a:lvl2pPr>
      <a:lvl3pPr marL="1143000" indent="-228600" algn="l" rtl="0" eaLnBrk="0" fontAlgn="base" hangingPunct="0">
        <a:spcBef>
          <a:spcPct val="20000"/>
        </a:spcBef>
        <a:spcAft>
          <a:spcPct val="0"/>
        </a:spcAft>
        <a:buClr>
          <a:schemeClr val="bg1"/>
        </a:buClr>
        <a:buFont typeface="Arial" panose="020B0604020202020204" pitchFamily="34" charset="0"/>
        <a:buChar char="–"/>
        <a:defRPr sz="2400">
          <a:solidFill>
            <a:srgbClr val="FFFFFF"/>
          </a:solidFill>
          <a:latin typeface="+mn-lt"/>
        </a:defRPr>
      </a:lvl3pPr>
      <a:lvl4pPr marL="1600200" indent="-228600" algn="l" rtl="0" eaLnBrk="0" fontAlgn="base" hangingPunct="0">
        <a:spcBef>
          <a:spcPct val="20000"/>
        </a:spcBef>
        <a:spcAft>
          <a:spcPct val="0"/>
        </a:spcAft>
        <a:buClr>
          <a:schemeClr val="bg1"/>
        </a:buClr>
        <a:buFont typeface="Wingdings" panose="05000000000000000000" pitchFamily="2" charset="2"/>
        <a:buChar char="§"/>
        <a:defRPr sz="2400">
          <a:solidFill>
            <a:srgbClr val="FFFFFF"/>
          </a:solidFill>
          <a:latin typeface="+mn-lt"/>
        </a:defRPr>
      </a:lvl4pPr>
      <a:lvl5pPr marL="2057400" indent="-228600" algn="l" rtl="0" eaLnBrk="0" fontAlgn="base" hangingPunct="0">
        <a:spcBef>
          <a:spcPct val="20000"/>
        </a:spcBef>
        <a:spcAft>
          <a:spcPct val="0"/>
        </a:spcAft>
        <a:buClr>
          <a:schemeClr val="bg1"/>
        </a:buClr>
        <a:buFont typeface="Wingdings" panose="05000000000000000000" pitchFamily="2" charset="2"/>
        <a:buChar char="ú"/>
        <a:defRPr sz="2400">
          <a:solidFill>
            <a:srgbClr val="FFFFFF"/>
          </a:solidFill>
          <a:latin typeface="+mn-lt"/>
        </a:defRPr>
      </a:lvl5pPr>
      <a:lvl6pPr marL="2514600" indent="-228600" algn="l" rtl="0" fontAlgn="base">
        <a:spcBef>
          <a:spcPct val="20000"/>
        </a:spcBef>
        <a:spcAft>
          <a:spcPct val="0"/>
        </a:spcAft>
        <a:buClr>
          <a:schemeClr val="bg1"/>
        </a:buClr>
        <a:buFont typeface="Wingdings" pitchFamily="2" charset="2"/>
        <a:buChar char="ú"/>
        <a:defRPr sz="2400">
          <a:solidFill>
            <a:srgbClr val="FFFFFF"/>
          </a:solidFill>
          <a:latin typeface="+mn-lt"/>
        </a:defRPr>
      </a:lvl6pPr>
      <a:lvl7pPr marL="2971800" indent="-228600" algn="l" rtl="0" fontAlgn="base">
        <a:spcBef>
          <a:spcPct val="20000"/>
        </a:spcBef>
        <a:spcAft>
          <a:spcPct val="0"/>
        </a:spcAft>
        <a:buClr>
          <a:schemeClr val="bg1"/>
        </a:buClr>
        <a:buFont typeface="Wingdings" pitchFamily="2" charset="2"/>
        <a:buChar char="ú"/>
        <a:defRPr sz="2400">
          <a:solidFill>
            <a:srgbClr val="FFFFFF"/>
          </a:solidFill>
          <a:latin typeface="+mn-lt"/>
        </a:defRPr>
      </a:lvl7pPr>
      <a:lvl8pPr marL="3429000" indent="-228600" algn="l" rtl="0" fontAlgn="base">
        <a:spcBef>
          <a:spcPct val="20000"/>
        </a:spcBef>
        <a:spcAft>
          <a:spcPct val="0"/>
        </a:spcAft>
        <a:buClr>
          <a:schemeClr val="bg1"/>
        </a:buClr>
        <a:buFont typeface="Wingdings" pitchFamily="2" charset="2"/>
        <a:buChar char="ú"/>
        <a:defRPr sz="2400">
          <a:solidFill>
            <a:srgbClr val="FFFFFF"/>
          </a:solidFill>
          <a:latin typeface="+mn-lt"/>
        </a:defRPr>
      </a:lvl8pPr>
      <a:lvl9pPr marL="3886200" indent="-228600" algn="l" rtl="0" fontAlgn="base">
        <a:spcBef>
          <a:spcPct val="20000"/>
        </a:spcBef>
        <a:spcAft>
          <a:spcPct val="0"/>
        </a:spcAft>
        <a:buClr>
          <a:schemeClr val="bg1"/>
        </a:buClr>
        <a:buFont typeface="Wingdings" pitchFamily="2" charset="2"/>
        <a:buChar char="ú"/>
        <a:defRPr sz="24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hyperlink" Target="mailto:KRISHNA.GOLI@GSA.GOV"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tel:703-605-3579"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3D06211-4E64-4E63-8140-EDC4FF910C09}"/>
              </a:ext>
            </a:extLst>
          </p:cNvPr>
          <p:cNvSpPr>
            <a:spLocks noGrp="1"/>
          </p:cNvSpPr>
          <p:nvPr>
            <p:ph type="title" idx="4294967295"/>
          </p:nvPr>
        </p:nvSpPr>
        <p:spPr>
          <a:xfrm>
            <a:off x="914400" y="2971800"/>
            <a:ext cx="7769225" cy="3046413"/>
          </a:xfrm>
        </p:spPr>
        <p:txBody>
          <a:bodyPr/>
          <a:lstStyle/>
          <a:p>
            <a:pPr algn="ctr">
              <a:defRPr/>
            </a:pPr>
            <a:r>
              <a:rPr lang="en-US" sz="8000" dirty="0">
                <a:solidFill>
                  <a:schemeClr val="bg1"/>
                </a:solidFill>
              </a:rPr>
              <a:t>INTERNAL SCREENING</a:t>
            </a:r>
            <a:br>
              <a:rPr lang="en-US" sz="1050" dirty="0">
                <a:solidFill>
                  <a:schemeClr val="bg1"/>
                </a:solidFill>
              </a:rPr>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a:extLst>
              <a:ext uri="{FF2B5EF4-FFF2-40B4-BE49-F238E27FC236}">
                <a16:creationId xmlns:a16="http://schemas.microsoft.com/office/drawing/2014/main" id="{E3DF57FE-F5A4-4F01-A01E-3CF08ABBC3A8}"/>
              </a:ext>
            </a:extLst>
          </p:cNvPr>
          <p:cNvSpPr>
            <a:spLocks noGrp="1"/>
          </p:cNvSpPr>
          <p:nvPr>
            <p:ph type="title"/>
          </p:nvPr>
        </p:nvSpPr>
        <p:spPr>
          <a:xfrm>
            <a:off x="0" y="0"/>
            <a:ext cx="9144000" cy="579438"/>
          </a:xfrm>
        </p:spPr>
        <p:txBody>
          <a:bodyPr/>
          <a:lstStyle/>
          <a:p>
            <a:pPr algn="ctr"/>
            <a:r>
              <a:rPr lang="en-US" altLang="en-US" dirty="0">
                <a:solidFill>
                  <a:schemeClr val="tx1"/>
                </a:solidFill>
              </a:rPr>
              <a:t>PROPERTY CONTACTS</a:t>
            </a:r>
          </a:p>
        </p:txBody>
      </p:sp>
      <p:grpSp>
        <p:nvGrpSpPr>
          <p:cNvPr id="3" name="Group 2" descr="The GSAXcess Property Contacts dropdown on the Property Report Data Creation screen">
            <a:extLst>
              <a:ext uri="{FF2B5EF4-FFF2-40B4-BE49-F238E27FC236}">
                <a16:creationId xmlns:a16="http://schemas.microsoft.com/office/drawing/2014/main" id="{D3DA1855-FA33-4C05-8C5C-1A58FFB83D39}"/>
              </a:ext>
            </a:extLst>
          </p:cNvPr>
          <p:cNvGrpSpPr/>
          <p:nvPr/>
        </p:nvGrpSpPr>
        <p:grpSpPr>
          <a:xfrm>
            <a:off x="0" y="685800"/>
            <a:ext cx="9144000" cy="6019800"/>
            <a:chOff x="0" y="857250"/>
            <a:chExt cx="9144000" cy="5924550"/>
          </a:xfrm>
        </p:grpSpPr>
        <p:pic>
          <p:nvPicPr>
            <p:cNvPr id="2" name="Picture 1" descr="The Property Reporting screen highlighting the Agency Point of Contact selection and how to select.">
              <a:extLst>
                <a:ext uri="{FF2B5EF4-FFF2-40B4-BE49-F238E27FC236}">
                  <a16:creationId xmlns:a16="http://schemas.microsoft.com/office/drawing/2014/main" id="{7B0A0D38-AB5C-4669-9645-1DCF709E8293}"/>
                </a:ext>
              </a:extLst>
            </p:cNvPr>
            <p:cNvPicPr>
              <a:picLocks noChangeAspect="1"/>
            </p:cNvPicPr>
            <p:nvPr/>
          </p:nvPicPr>
          <p:blipFill rotWithShape="1">
            <a:blip r:embed="rId3"/>
            <a:srcRect r="1000"/>
            <a:stretch/>
          </p:blipFill>
          <p:spPr>
            <a:xfrm>
              <a:off x="0" y="857250"/>
              <a:ext cx="9144000" cy="5924550"/>
            </a:xfrm>
            <a:prstGeom prst="rect">
              <a:avLst/>
            </a:prstGeom>
          </p:spPr>
        </p:pic>
        <p:sp>
          <p:nvSpPr>
            <p:cNvPr id="6" name="AutoShape 5" descr="The Property Reporting screen highlighting the Agency Point of Contact selection and how to select.">
              <a:extLst>
                <a:ext uri="{FF2B5EF4-FFF2-40B4-BE49-F238E27FC236}">
                  <a16:creationId xmlns:a16="http://schemas.microsoft.com/office/drawing/2014/main" id="{7BD337B7-7CCB-4356-9374-13CFC6B92F0F}"/>
                </a:ext>
              </a:extLst>
            </p:cNvPr>
            <p:cNvSpPr>
              <a:spLocks noChangeArrowheads="1"/>
            </p:cNvSpPr>
            <p:nvPr/>
          </p:nvSpPr>
          <p:spPr bwMode="auto">
            <a:xfrm rot="9316641">
              <a:off x="7524439" y="313986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Tree>
    <p:extLst>
      <p:ext uri="{BB962C8B-B14F-4D97-AF65-F5344CB8AC3E}">
        <p14:creationId xmlns:p14="http://schemas.microsoft.com/office/powerpoint/2010/main" val="2184757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descr="The property reporting screen showing the prefilled property Contact and addresses after you decide to change by clicking on the dropdown bar.">
            <a:extLst>
              <a:ext uri="{FF2B5EF4-FFF2-40B4-BE49-F238E27FC236}">
                <a16:creationId xmlns:a16="http://schemas.microsoft.com/office/drawing/2014/main" id="{E3DF57FE-F5A4-4F01-A01E-3CF08ABBC3A8}"/>
              </a:ext>
            </a:extLst>
          </p:cNvPr>
          <p:cNvSpPr>
            <a:spLocks noGrp="1"/>
          </p:cNvSpPr>
          <p:nvPr>
            <p:ph type="title"/>
          </p:nvPr>
        </p:nvSpPr>
        <p:spPr>
          <a:xfrm>
            <a:off x="0" y="0"/>
            <a:ext cx="9144000" cy="579438"/>
          </a:xfrm>
        </p:spPr>
        <p:txBody>
          <a:bodyPr/>
          <a:lstStyle/>
          <a:p>
            <a:pPr algn="ctr"/>
            <a:r>
              <a:rPr lang="en-US" altLang="en-US" dirty="0">
                <a:solidFill>
                  <a:schemeClr val="tx1"/>
                </a:solidFill>
              </a:rPr>
              <a:t>PROPERTY REPORT SCREEN</a:t>
            </a:r>
          </a:p>
        </p:txBody>
      </p:sp>
      <p:grpSp>
        <p:nvGrpSpPr>
          <p:cNvPr id="2" name="Group 1" descr="The property reporting screen showing the prefilled property Contact and addresses after you decide to change by clicking on the dropdown bar.">
            <a:extLst>
              <a:ext uri="{FF2B5EF4-FFF2-40B4-BE49-F238E27FC236}">
                <a16:creationId xmlns:a16="http://schemas.microsoft.com/office/drawing/2014/main" id="{0C48A194-F04E-4800-8B8B-0DEDF69A9366}"/>
              </a:ext>
            </a:extLst>
          </p:cNvPr>
          <p:cNvGrpSpPr/>
          <p:nvPr/>
        </p:nvGrpSpPr>
        <p:grpSpPr>
          <a:xfrm>
            <a:off x="0" y="685800"/>
            <a:ext cx="9144000" cy="6172200"/>
            <a:chOff x="0" y="685800"/>
            <a:chExt cx="9144000" cy="6172200"/>
          </a:xfrm>
        </p:grpSpPr>
        <p:pic>
          <p:nvPicPr>
            <p:cNvPr id="3" name="Picture 2" descr="The property reporting screen showing the prefilled property Contact and addresses after you decide to change by clicking on the dropdown bar.">
              <a:extLst>
                <a:ext uri="{FF2B5EF4-FFF2-40B4-BE49-F238E27FC236}">
                  <a16:creationId xmlns:a16="http://schemas.microsoft.com/office/drawing/2014/main" id="{BE127911-2CEA-4A40-8E6F-03C33C00EC45}"/>
                </a:ext>
              </a:extLst>
            </p:cNvPr>
            <p:cNvPicPr>
              <a:picLocks noChangeAspect="1"/>
            </p:cNvPicPr>
            <p:nvPr/>
          </p:nvPicPr>
          <p:blipFill rotWithShape="1">
            <a:blip r:embed="rId3"/>
            <a:srcRect r="1000"/>
            <a:stretch/>
          </p:blipFill>
          <p:spPr>
            <a:xfrm>
              <a:off x="0" y="685800"/>
              <a:ext cx="9144000" cy="6172200"/>
            </a:xfrm>
            <a:prstGeom prst="rect">
              <a:avLst/>
            </a:prstGeom>
          </p:spPr>
        </p:pic>
        <p:sp>
          <p:nvSpPr>
            <p:cNvPr id="7" name="AutoShape 5" descr="Red arrow pointing to Reporting Agency Address">
              <a:extLst>
                <a:ext uri="{FF2B5EF4-FFF2-40B4-BE49-F238E27FC236}">
                  <a16:creationId xmlns:a16="http://schemas.microsoft.com/office/drawing/2014/main" id="{3D4CD68F-7060-4CDE-8D7B-ECB9418744CF}"/>
                </a:ext>
              </a:extLst>
            </p:cNvPr>
            <p:cNvSpPr>
              <a:spLocks noChangeArrowheads="1"/>
            </p:cNvSpPr>
            <p:nvPr/>
          </p:nvSpPr>
          <p:spPr bwMode="auto">
            <a:xfrm rot="9316641">
              <a:off x="6381439" y="24678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Tree>
    <p:extLst>
      <p:ext uri="{BB962C8B-B14F-4D97-AF65-F5344CB8AC3E}">
        <p14:creationId xmlns:p14="http://schemas.microsoft.com/office/powerpoint/2010/main" val="1356502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a:extLst>
              <a:ext uri="{FF2B5EF4-FFF2-40B4-BE49-F238E27FC236}">
                <a16:creationId xmlns:a16="http://schemas.microsoft.com/office/drawing/2014/main" id="{E3DF57FE-F5A4-4F01-A01E-3CF08ABBC3A8}"/>
              </a:ext>
            </a:extLst>
          </p:cNvPr>
          <p:cNvSpPr>
            <a:spLocks noGrp="1"/>
          </p:cNvSpPr>
          <p:nvPr>
            <p:ph type="title"/>
          </p:nvPr>
        </p:nvSpPr>
        <p:spPr>
          <a:xfrm>
            <a:off x="0" y="0"/>
            <a:ext cx="9144000" cy="579438"/>
          </a:xfrm>
        </p:spPr>
        <p:txBody>
          <a:bodyPr/>
          <a:lstStyle/>
          <a:p>
            <a:pPr algn="ctr"/>
            <a:r>
              <a:rPr lang="en-US" altLang="en-US" dirty="0">
                <a:solidFill>
                  <a:schemeClr val="tx1"/>
                </a:solidFill>
              </a:rPr>
              <a:t>PROPERTY FIELDS</a:t>
            </a:r>
          </a:p>
        </p:txBody>
      </p:sp>
      <p:pic>
        <p:nvPicPr>
          <p:cNvPr id="2" name="Picture 1" descr="The property reporting screen additional required fields.">
            <a:extLst>
              <a:ext uri="{FF2B5EF4-FFF2-40B4-BE49-F238E27FC236}">
                <a16:creationId xmlns:a16="http://schemas.microsoft.com/office/drawing/2014/main" id="{D5C7705F-3899-401F-9B36-CC449EE8F132}"/>
              </a:ext>
            </a:extLst>
          </p:cNvPr>
          <p:cNvPicPr>
            <a:picLocks noChangeAspect="1"/>
          </p:cNvPicPr>
          <p:nvPr/>
        </p:nvPicPr>
        <p:blipFill rotWithShape="1">
          <a:blip r:embed="rId3"/>
          <a:srcRect r="1000"/>
          <a:stretch/>
        </p:blipFill>
        <p:spPr>
          <a:xfrm>
            <a:off x="38099" y="607301"/>
            <a:ext cx="9144000" cy="4830762"/>
          </a:xfrm>
          <a:prstGeom prst="rect">
            <a:avLst/>
          </a:prstGeom>
        </p:spPr>
      </p:pic>
      <p:grpSp>
        <p:nvGrpSpPr>
          <p:cNvPr id="3" name="Group 2" descr="The property reporting screen additional required fields.">
            <a:extLst>
              <a:ext uri="{FF2B5EF4-FFF2-40B4-BE49-F238E27FC236}">
                <a16:creationId xmlns:a16="http://schemas.microsoft.com/office/drawing/2014/main" id="{5428DA69-F9B7-451D-9CF0-707B2194C5B8}"/>
              </a:ext>
            </a:extLst>
          </p:cNvPr>
          <p:cNvGrpSpPr/>
          <p:nvPr/>
        </p:nvGrpSpPr>
        <p:grpSpPr>
          <a:xfrm>
            <a:off x="76200" y="336550"/>
            <a:ext cx="9067799" cy="6521450"/>
            <a:chOff x="76200" y="336550"/>
            <a:chExt cx="9067799" cy="6521450"/>
          </a:xfrm>
        </p:grpSpPr>
        <p:pic>
          <p:nvPicPr>
            <p:cNvPr id="4" name="Picture 3">
              <a:extLst>
                <a:ext uri="{FF2B5EF4-FFF2-40B4-BE49-F238E27FC236}">
                  <a16:creationId xmlns:a16="http://schemas.microsoft.com/office/drawing/2014/main" id="{885CC539-A26B-4E48-9175-0FA62ACD4F60}"/>
                </a:ext>
              </a:extLst>
            </p:cNvPr>
            <p:cNvPicPr>
              <a:picLocks noChangeAspect="1"/>
            </p:cNvPicPr>
            <p:nvPr/>
          </p:nvPicPr>
          <p:blipFill rotWithShape="1">
            <a:blip r:embed="rId4"/>
            <a:srcRect l="500" t="43327" r="1490" b="14738"/>
            <a:stretch/>
          </p:blipFill>
          <p:spPr>
            <a:xfrm>
              <a:off x="76200" y="5438063"/>
              <a:ext cx="9067799" cy="1419937"/>
            </a:xfrm>
            <a:prstGeom prst="rect">
              <a:avLst/>
            </a:prstGeom>
          </p:spPr>
        </p:pic>
        <p:sp>
          <p:nvSpPr>
            <p:cNvPr id="8" name="AutoShape 5">
              <a:extLst>
                <a:ext uri="{FF2B5EF4-FFF2-40B4-BE49-F238E27FC236}">
                  <a16:creationId xmlns:a16="http://schemas.microsoft.com/office/drawing/2014/main" id="{81E56E8E-12AC-444D-9B60-78ADB241B8BD}"/>
                </a:ext>
              </a:extLst>
            </p:cNvPr>
            <p:cNvSpPr>
              <a:spLocks noChangeArrowheads="1"/>
            </p:cNvSpPr>
            <p:nvPr/>
          </p:nvSpPr>
          <p:spPr bwMode="auto">
            <a:xfrm rot="9316641">
              <a:off x="4781239" y="336550"/>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9" name="AutoShape 5">
              <a:extLst>
                <a:ext uri="{FF2B5EF4-FFF2-40B4-BE49-F238E27FC236}">
                  <a16:creationId xmlns:a16="http://schemas.microsoft.com/office/drawing/2014/main" id="{C8611EF6-BCF8-41AF-A9BA-04FF65265462}"/>
                </a:ext>
              </a:extLst>
            </p:cNvPr>
            <p:cNvSpPr>
              <a:spLocks noChangeArrowheads="1"/>
            </p:cNvSpPr>
            <p:nvPr/>
          </p:nvSpPr>
          <p:spPr bwMode="auto">
            <a:xfrm rot="9316641">
              <a:off x="3538847" y="13248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0" name="AutoShape 5">
              <a:extLst>
                <a:ext uri="{FF2B5EF4-FFF2-40B4-BE49-F238E27FC236}">
                  <a16:creationId xmlns:a16="http://schemas.microsoft.com/office/drawing/2014/main" id="{70F116D6-FB4A-4361-853A-656F7B64E763}"/>
                </a:ext>
              </a:extLst>
            </p:cNvPr>
            <p:cNvSpPr>
              <a:spLocks noChangeArrowheads="1"/>
            </p:cNvSpPr>
            <p:nvPr/>
          </p:nvSpPr>
          <p:spPr bwMode="auto">
            <a:xfrm rot="9316641">
              <a:off x="3675836" y="3503249"/>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1" name="AutoShape 5">
              <a:extLst>
                <a:ext uri="{FF2B5EF4-FFF2-40B4-BE49-F238E27FC236}">
                  <a16:creationId xmlns:a16="http://schemas.microsoft.com/office/drawing/2014/main" id="{3C9C9F24-E06A-4944-8F67-560F85BF4B7B}"/>
                </a:ext>
              </a:extLst>
            </p:cNvPr>
            <p:cNvSpPr>
              <a:spLocks noChangeArrowheads="1"/>
            </p:cNvSpPr>
            <p:nvPr/>
          </p:nvSpPr>
          <p:spPr bwMode="auto">
            <a:xfrm rot="9316641">
              <a:off x="6457639" y="558302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2" name="AutoShape 5">
              <a:extLst>
                <a:ext uri="{FF2B5EF4-FFF2-40B4-BE49-F238E27FC236}">
                  <a16:creationId xmlns:a16="http://schemas.microsoft.com/office/drawing/2014/main" id="{F7B1FA10-3949-4D39-833C-B3408867B980}"/>
                </a:ext>
              </a:extLst>
            </p:cNvPr>
            <p:cNvSpPr>
              <a:spLocks noChangeArrowheads="1"/>
            </p:cNvSpPr>
            <p:nvPr/>
          </p:nvSpPr>
          <p:spPr bwMode="auto">
            <a:xfrm rot="9316641">
              <a:off x="5619439" y="4202546"/>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Tree>
    <p:extLst>
      <p:ext uri="{BB962C8B-B14F-4D97-AF65-F5344CB8AC3E}">
        <p14:creationId xmlns:p14="http://schemas.microsoft.com/office/powerpoint/2010/main" val="35805215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5">
            <a:extLst>
              <a:ext uri="{FF2B5EF4-FFF2-40B4-BE49-F238E27FC236}">
                <a16:creationId xmlns:a16="http://schemas.microsoft.com/office/drawing/2014/main" id="{C3FB6CFF-0F41-4FB7-BE2F-3B4E22D76E1A}"/>
              </a:ext>
            </a:extLst>
          </p:cNvPr>
          <p:cNvSpPr>
            <a:spLocks noGrp="1"/>
          </p:cNvSpPr>
          <p:nvPr>
            <p:ph type="title"/>
          </p:nvPr>
        </p:nvSpPr>
        <p:spPr>
          <a:xfrm>
            <a:off x="0" y="0"/>
            <a:ext cx="9144000" cy="579438"/>
          </a:xfrm>
        </p:spPr>
        <p:txBody>
          <a:bodyPr/>
          <a:lstStyle/>
          <a:p>
            <a:pPr algn="ctr"/>
            <a:r>
              <a:rPr lang="en-US" altLang="en-US" dirty="0">
                <a:solidFill>
                  <a:schemeClr val="tx1"/>
                </a:solidFill>
              </a:rPr>
              <a:t>AAMS PROPERTY FIELDS</a:t>
            </a:r>
          </a:p>
        </p:txBody>
      </p:sp>
      <p:pic>
        <p:nvPicPr>
          <p:cNvPr id="4" name="Picture 3" descr="The two fields that are different for internal screening.  Drop radio button and Excess Release Date.">
            <a:extLst>
              <a:ext uri="{FF2B5EF4-FFF2-40B4-BE49-F238E27FC236}">
                <a16:creationId xmlns:a16="http://schemas.microsoft.com/office/drawing/2014/main" id="{B046A84F-1449-4CAB-BCA9-6598D9A00565}"/>
              </a:ext>
            </a:extLst>
          </p:cNvPr>
          <p:cNvPicPr>
            <a:picLocks noChangeAspect="1"/>
          </p:cNvPicPr>
          <p:nvPr/>
        </p:nvPicPr>
        <p:blipFill rotWithShape="1">
          <a:blip r:embed="rId3"/>
          <a:srcRect r="1000" b="5777"/>
          <a:stretch/>
        </p:blipFill>
        <p:spPr>
          <a:xfrm>
            <a:off x="0" y="579438"/>
            <a:ext cx="9144000" cy="6202362"/>
          </a:xfrm>
          <a:prstGeom prst="rect">
            <a:avLst/>
          </a:prstGeom>
        </p:spPr>
      </p:pic>
      <p:sp>
        <p:nvSpPr>
          <p:cNvPr id="14" name="AutoShape 5" descr="Arrow pointing to Drop After Internal Screening Yes or No">
            <a:extLst>
              <a:ext uri="{FF2B5EF4-FFF2-40B4-BE49-F238E27FC236}">
                <a16:creationId xmlns:a16="http://schemas.microsoft.com/office/drawing/2014/main" id="{160A8876-B69F-4B64-82CB-666D990C4F2A}"/>
              </a:ext>
            </a:extLst>
          </p:cNvPr>
          <p:cNvSpPr>
            <a:spLocks noChangeArrowheads="1"/>
          </p:cNvSpPr>
          <p:nvPr/>
        </p:nvSpPr>
        <p:spPr bwMode="auto">
          <a:xfrm rot="9316641">
            <a:off x="3538848" y="3020654"/>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5" name="AutoShape 5" descr="Arrow pointing to the Excess Release Date">
            <a:extLst>
              <a:ext uri="{FF2B5EF4-FFF2-40B4-BE49-F238E27FC236}">
                <a16:creationId xmlns:a16="http://schemas.microsoft.com/office/drawing/2014/main" id="{75AAF27E-8D28-492B-A9DE-B7FF8AD05509}"/>
              </a:ext>
            </a:extLst>
          </p:cNvPr>
          <p:cNvSpPr>
            <a:spLocks noChangeArrowheads="1"/>
          </p:cNvSpPr>
          <p:nvPr/>
        </p:nvSpPr>
        <p:spPr bwMode="auto">
          <a:xfrm rot="9316641">
            <a:off x="4400239" y="386251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6" name="TextBox 5">
            <a:extLst>
              <a:ext uri="{FF2B5EF4-FFF2-40B4-BE49-F238E27FC236}">
                <a16:creationId xmlns:a16="http://schemas.microsoft.com/office/drawing/2014/main" id="{3F4D5333-C9AA-4B83-B760-9B58459E2853}"/>
              </a:ext>
            </a:extLst>
          </p:cNvPr>
          <p:cNvSpPr txBox="1">
            <a:spLocks noChangeArrowheads="1"/>
          </p:cNvSpPr>
          <p:nvPr/>
        </p:nvSpPr>
        <p:spPr bwMode="auto">
          <a:xfrm>
            <a:off x="4800600" y="2133600"/>
            <a:ext cx="3429000" cy="1200150"/>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Drop radio button preselected to “No” so property rolls into GSAXcess after internal screening</a:t>
            </a:r>
          </a:p>
        </p:txBody>
      </p:sp>
      <p:sp>
        <p:nvSpPr>
          <p:cNvPr id="17" name="TextBox 6">
            <a:extLst>
              <a:ext uri="{FF2B5EF4-FFF2-40B4-BE49-F238E27FC236}">
                <a16:creationId xmlns:a16="http://schemas.microsoft.com/office/drawing/2014/main" id="{9844F2BD-1D7E-4ABC-B610-ED2B9FBDC634}"/>
              </a:ext>
            </a:extLst>
          </p:cNvPr>
          <p:cNvSpPr txBox="1">
            <a:spLocks noChangeArrowheads="1"/>
          </p:cNvSpPr>
          <p:nvPr/>
        </p:nvSpPr>
        <p:spPr bwMode="auto">
          <a:xfrm>
            <a:off x="5486400" y="3886200"/>
            <a:ext cx="3429000" cy="2032000"/>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Excess Release Date is the date of the end of internal screening – system calculates – for AAMS Report Date plus the Agency determined internal screening days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85457C1-559F-4958-A8A2-A6E19F67E4C4}"/>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AAMS MENU</a:t>
            </a:r>
          </a:p>
        </p:txBody>
      </p:sp>
      <p:pic>
        <p:nvPicPr>
          <p:cNvPr id="14340" name="Picture 5" descr="GSAXcess main menu highlighting AAMS menu.">
            <a:extLst>
              <a:ext uri="{FF2B5EF4-FFF2-40B4-BE49-F238E27FC236}">
                <a16:creationId xmlns:a16="http://schemas.microsoft.com/office/drawing/2014/main" id="{89EA5471-4FCF-4D49-A2A3-00DB38EEA1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33" r="1666" b="22221"/>
          <a:stretch>
            <a:fillRect/>
          </a:stretch>
        </p:blipFill>
        <p:spPr bwMode="auto">
          <a:xfrm>
            <a:off x="0" y="6858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AutoShape 5" descr="Red arrow pointing to the AAMS enu">
            <a:extLst>
              <a:ext uri="{FF2B5EF4-FFF2-40B4-BE49-F238E27FC236}">
                <a16:creationId xmlns:a16="http://schemas.microsoft.com/office/drawing/2014/main" id="{AD5344AF-BD0B-4EAB-9527-76AAAF0C93E3}"/>
              </a:ext>
            </a:extLst>
          </p:cNvPr>
          <p:cNvSpPr>
            <a:spLocks noChangeArrowheads="1"/>
          </p:cNvSpPr>
          <p:nvPr/>
        </p:nvSpPr>
        <p:spPr bwMode="auto">
          <a:xfrm rot="9316641">
            <a:off x="1657350" y="3611563"/>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5A89E6B8-007E-41C7-8CAB-554FFBDE1E1F}"/>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AAMS SEARCHING</a:t>
            </a:r>
          </a:p>
        </p:txBody>
      </p:sp>
      <p:pic>
        <p:nvPicPr>
          <p:cNvPr id="15364" name="Picture 5" descr="GSAXcess Main Menu highlighting the AAMS Menu Search Items by Category in AAMS hypertext and Search &amp; Select Menu Search and  Select hypertext in GSAXcess">
            <a:extLst>
              <a:ext uri="{FF2B5EF4-FFF2-40B4-BE49-F238E27FC236}">
                <a16:creationId xmlns:a16="http://schemas.microsoft.com/office/drawing/2014/main" id="{06860CF5-B895-4029-A6D3-EC1AEEB0CE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33" r="1666" b="22221"/>
          <a:stretch>
            <a:fillRect/>
          </a:stretch>
        </p:blipFill>
        <p:spPr bwMode="auto">
          <a:xfrm>
            <a:off x="0" y="685800"/>
            <a:ext cx="9144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AutoShape 5" descr="Red arrow pointing to the AAMS function of Search Items by Category">
            <a:extLst>
              <a:ext uri="{FF2B5EF4-FFF2-40B4-BE49-F238E27FC236}">
                <a16:creationId xmlns:a16="http://schemas.microsoft.com/office/drawing/2014/main" id="{769D6F2E-9DEF-4554-816B-C35EEA22CF69}"/>
              </a:ext>
            </a:extLst>
          </p:cNvPr>
          <p:cNvSpPr>
            <a:spLocks noChangeArrowheads="1"/>
          </p:cNvSpPr>
          <p:nvPr/>
        </p:nvSpPr>
        <p:spPr bwMode="auto">
          <a:xfrm rot="9316641">
            <a:off x="2190750" y="3763963"/>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5366" name="TextBox 5">
            <a:extLst>
              <a:ext uri="{FF2B5EF4-FFF2-40B4-BE49-F238E27FC236}">
                <a16:creationId xmlns:a16="http://schemas.microsoft.com/office/drawing/2014/main" id="{006D3DEE-4B10-4FDA-BF6A-5A6843EE80D1}"/>
              </a:ext>
            </a:extLst>
          </p:cNvPr>
          <p:cNvSpPr txBox="1">
            <a:spLocks noChangeArrowheads="1"/>
          </p:cNvSpPr>
          <p:nvPr/>
        </p:nvSpPr>
        <p:spPr bwMode="auto">
          <a:xfrm>
            <a:off x="2743200" y="4800600"/>
            <a:ext cx="3048000" cy="1754188"/>
          </a:xfrm>
          <a:prstGeom prst="rect">
            <a:avLst/>
          </a:prstGeom>
          <a:solidFill>
            <a:schemeClr val="accent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Click on Search Items by Category and you get all items available for selection in AAMS Agency and Bureau internal screening</a:t>
            </a:r>
          </a:p>
        </p:txBody>
      </p:sp>
      <p:sp>
        <p:nvSpPr>
          <p:cNvPr id="15367" name="AutoShape 5" descr="Red arrow pointing to the GSAXcess Search and Select function">
            <a:extLst>
              <a:ext uri="{FF2B5EF4-FFF2-40B4-BE49-F238E27FC236}">
                <a16:creationId xmlns:a16="http://schemas.microsoft.com/office/drawing/2014/main" id="{B83B8DCA-3250-453F-92E0-91F2A08F8F5D}"/>
              </a:ext>
            </a:extLst>
          </p:cNvPr>
          <p:cNvSpPr>
            <a:spLocks noChangeArrowheads="1"/>
          </p:cNvSpPr>
          <p:nvPr/>
        </p:nvSpPr>
        <p:spPr bwMode="auto">
          <a:xfrm rot="10800000">
            <a:off x="4903788" y="2533650"/>
            <a:ext cx="927100"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9" name="Oval 8">
            <a:extLst>
              <a:ext uri="{FF2B5EF4-FFF2-40B4-BE49-F238E27FC236}">
                <a16:creationId xmlns:a16="http://schemas.microsoft.com/office/drawing/2014/main" id="{FF428CA6-5E6A-47C4-898E-51ECFC91EC30}"/>
              </a:ext>
            </a:extLst>
          </p:cNvPr>
          <p:cNvSpPr/>
          <p:nvPr/>
        </p:nvSpPr>
        <p:spPr>
          <a:xfrm>
            <a:off x="5486400" y="2057400"/>
            <a:ext cx="2286000" cy="144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rPr>
              <a:t>Search and Select for GSAXcess ONLY</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5">
            <a:extLst>
              <a:ext uri="{FF2B5EF4-FFF2-40B4-BE49-F238E27FC236}">
                <a16:creationId xmlns:a16="http://schemas.microsoft.com/office/drawing/2014/main" id="{7CC86282-A65C-419C-B1BC-28FF43BEBE2F}"/>
              </a:ext>
            </a:extLst>
          </p:cNvPr>
          <p:cNvSpPr>
            <a:spLocks noGrp="1"/>
          </p:cNvSpPr>
          <p:nvPr>
            <p:ph type="title"/>
          </p:nvPr>
        </p:nvSpPr>
        <p:spPr>
          <a:xfrm>
            <a:off x="0" y="0"/>
            <a:ext cx="9144000" cy="523875"/>
          </a:xfrm>
        </p:spPr>
        <p:txBody>
          <a:bodyPr/>
          <a:lstStyle/>
          <a:p>
            <a:pPr algn="ctr"/>
            <a:r>
              <a:rPr lang="en-US" altLang="en-US" sz="2800" dirty="0">
                <a:solidFill>
                  <a:schemeClr val="tx1"/>
                </a:solidFill>
              </a:rPr>
              <a:t>SELECTING AAMS PROPERTY</a:t>
            </a:r>
          </a:p>
        </p:txBody>
      </p:sp>
      <p:pic>
        <p:nvPicPr>
          <p:cNvPr id="2" name="Picture 1" descr="The AAMS Internal Screening Worldwide Property Items by Category screen.  Displaying 275 items with 148 photos in categories.">
            <a:extLst>
              <a:ext uri="{FF2B5EF4-FFF2-40B4-BE49-F238E27FC236}">
                <a16:creationId xmlns:a16="http://schemas.microsoft.com/office/drawing/2014/main" id="{42676385-7C8B-443D-868F-CD97C4FA6015}"/>
              </a:ext>
            </a:extLst>
          </p:cNvPr>
          <p:cNvPicPr>
            <a:picLocks noChangeAspect="1"/>
          </p:cNvPicPr>
          <p:nvPr/>
        </p:nvPicPr>
        <p:blipFill rotWithShape="1">
          <a:blip r:embed="rId3"/>
          <a:srcRect r="1000" b="5777"/>
          <a:stretch/>
        </p:blipFill>
        <p:spPr>
          <a:xfrm>
            <a:off x="0" y="609600"/>
            <a:ext cx="9144000" cy="6248400"/>
          </a:xfrm>
          <a:prstGeom prst="rect">
            <a:avLst/>
          </a:prstGeom>
        </p:spPr>
      </p:pic>
      <p:sp>
        <p:nvSpPr>
          <p:cNvPr id="9" name="TextBox 5">
            <a:extLst>
              <a:ext uri="{FF2B5EF4-FFF2-40B4-BE49-F238E27FC236}">
                <a16:creationId xmlns:a16="http://schemas.microsoft.com/office/drawing/2014/main" id="{64C31255-20AD-4005-8E72-8F2ED05177B7}"/>
              </a:ext>
            </a:extLst>
          </p:cNvPr>
          <p:cNvSpPr txBox="1">
            <a:spLocks noChangeArrowheads="1"/>
          </p:cNvSpPr>
          <p:nvPr/>
        </p:nvSpPr>
        <p:spPr bwMode="auto">
          <a:xfrm>
            <a:off x="5715000" y="2362200"/>
            <a:ext cx="3048000" cy="1477328"/>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Just like searching in GSAXcess® - AAMS Internal Screening has 275 items and 148 with photos</a:t>
            </a:r>
          </a:p>
        </p:txBody>
      </p:sp>
      <p:sp>
        <p:nvSpPr>
          <p:cNvPr id="10" name="TextBox 5">
            <a:extLst>
              <a:ext uri="{FF2B5EF4-FFF2-40B4-BE49-F238E27FC236}">
                <a16:creationId xmlns:a16="http://schemas.microsoft.com/office/drawing/2014/main" id="{AF7BB684-7A17-4468-A988-B0D35B7DFA21}"/>
              </a:ext>
            </a:extLst>
          </p:cNvPr>
          <p:cNvSpPr txBox="1">
            <a:spLocks noChangeArrowheads="1"/>
          </p:cNvSpPr>
          <p:nvPr/>
        </p:nvSpPr>
        <p:spPr bwMode="auto">
          <a:xfrm>
            <a:off x="5562600" y="4343400"/>
            <a:ext cx="3048000" cy="1200329"/>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We are interested in a projector and click on the hypertext of Photographic Equipment</a:t>
            </a:r>
          </a:p>
        </p:txBody>
      </p:sp>
      <p:sp>
        <p:nvSpPr>
          <p:cNvPr id="11" name="AutoShape 5" descr="Red arrow pointing to the total number of items available in the AAMS Worldwide Property Items by Category">
            <a:extLst>
              <a:ext uri="{FF2B5EF4-FFF2-40B4-BE49-F238E27FC236}">
                <a16:creationId xmlns:a16="http://schemas.microsoft.com/office/drawing/2014/main" id="{5020B831-E164-47DD-95C9-47D212FD0022}"/>
              </a:ext>
            </a:extLst>
          </p:cNvPr>
          <p:cNvSpPr>
            <a:spLocks noChangeArrowheads="1"/>
          </p:cNvSpPr>
          <p:nvPr/>
        </p:nvSpPr>
        <p:spPr bwMode="auto">
          <a:xfrm rot="9316641">
            <a:off x="1885639" y="17820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2" name="AutoShape 5" descr="Red arrow pointing to the total number of items available in the AAMS Worldwide Property Items by Category, category of Photographic Equipment">
            <a:extLst>
              <a:ext uri="{FF2B5EF4-FFF2-40B4-BE49-F238E27FC236}">
                <a16:creationId xmlns:a16="http://schemas.microsoft.com/office/drawing/2014/main" id="{0C6FBF16-CB1E-444F-A66C-6FBD35C7C6E5}"/>
              </a:ext>
            </a:extLst>
          </p:cNvPr>
          <p:cNvSpPr>
            <a:spLocks noChangeArrowheads="1"/>
          </p:cNvSpPr>
          <p:nvPr/>
        </p:nvSpPr>
        <p:spPr bwMode="auto">
          <a:xfrm rot="9316641">
            <a:off x="4400239" y="42204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a:extLst>
              <a:ext uri="{FF2B5EF4-FFF2-40B4-BE49-F238E27FC236}">
                <a16:creationId xmlns:a16="http://schemas.microsoft.com/office/drawing/2014/main" id="{62A497B2-C634-4766-84AF-46BF9AB0B051}"/>
              </a:ext>
            </a:extLst>
          </p:cNvPr>
          <p:cNvSpPr>
            <a:spLocks noGrp="1"/>
          </p:cNvSpPr>
          <p:nvPr>
            <p:ph type="title"/>
          </p:nvPr>
        </p:nvSpPr>
        <p:spPr>
          <a:xfrm>
            <a:off x="0" y="0"/>
            <a:ext cx="9144000" cy="523875"/>
          </a:xfrm>
        </p:spPr>
        <p:txBody>
          <a:bodyPr/>
          <a:lstStyle/>
          <a:p>
            <a:pPr algn="ctr"/>
            <a:r>
              <a:rPr lang="en-US" altLang="en-US" sz="2800" dirty="0">
                <a:solidFill>
                  <a:schemeClr val="tx1"/>
                </a:solidFill>
              </a:rPr>
              <a:t>ADDING AAMS PROPERTY</a:t>
            </a:r>
          </a:p>
        </p:txBody>
      </p:sp>
      <p:grpSp>
        <p:nvGrpSpPr>
          <p:cNvPr id="4" name="Group 3" descr="The AAMS Search Results List of Items for internal screening for Photographic Equipment">
            <a:extLst>
              <a:ext uri="{FF2B5EF4-FFF2-40B4-BE49-F238E27FC236}">
                <a16:creationId xmlns:a16="http://schemas.microsoft.com/office/drawing/2014/main" id="{A48BD75D-DC8D-4981-9C9C-67962C6D1AA9}"/>
              </a:ext>
            </a:extLst>
          </p:cNvPr>
          <p:cNvGrpSpPr/>
          <p:nvPr/>
        </p:nvGrpSpPr>
        <p:grpSpPr>
          <a:xfrm>
            <a:off x="-1712" y="523874"/>
            <a:ext cx="9052560" cy="6334125"/>
            <a:chOff x="-1712" y="523874"/>
            <a:chExt cx="9052560" cy="6334125"/>
          </a:xfrm>
        </p:grpSpPr>
        <p:pic>
          <p:nvPicPr>
            <p:cNvPr id="2" name="Picture 1" descr="The search results list of items of Photographic Equipment.  14 items 8 with photos.">
              <a:extLst>
                <a:ext uri="{FF2B5EF4-FFF2-40B4-BE49-F238E27FC236}">
                  <a16:creationId xmlns:a16="http://schemas.microsoft.com/office/drawing/2014/main" id="{8858B754-0595-40E2-9F0D-E5143A2D8DBF}"/>
                </a:ext>
              </a:extLst>
            </p:cNvPr>
            <p:cNvPicPr>
              <a:picLocks noChangeAspect="1"/>
            </p:cNvPicPr>
            <p:nvPr/>
          </p:nvPicPr>
          <p:blipFill rotWithShape="1">
            <a:blip r:embed="rId3"/>
            <a:srcRect r="1000"/>
            <a:stretch/>
          </p:blipFill>
          <p:spPr>
            <a:xfrm>
              <a:off x="-1712" y="523874"/>
              <a:ext cx="9052560" cy="6334125"/>
            </a:xfrm>
            <a:prstGeom prst="rect">
              <a:avLst/>
            </a:prstGeom>
          </p:spPr>
        </p:pic>
        <p:sp>
          <p:nvSpPr>
            <p:cNvPr id="7" name="AutoShape 5">
              <a:extLst>
                <a:ext uri="{FF2B5EF4-FFF2-40B4-BE49-F238E27FC236}">
                  <a16:creationId xmlns:a16="http://schemas.microsoft.com/office/drawing/2014/main" id="{69FD596C-DD05-48D1-A25F-A3B633FF3485}"/>
                </a:ext>
              </a:extLst>
            </p:cNvPr>
            <p:cNvSpPr>
              <a:spLocks noChangeArrowheads="1"/>
            </p:cNvSpPr>
            <p:nvPr/>
          </p:nvSpPr>
          <p:spPr bwMode="auto">
            <a:xfrm rot="9316641">
              <a:off x="514039" y="14010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8" name="TextBox 5">
              <a:extLst>
                <a:ext uri="{FF2B5EF4-FFF2-40B4-BE49-F238E27FC236}">
                  <a16:creationId xmlns:a16="http://schemas.microsoft.com/office/drawing/2014/main" id="{58FAC2E0-03B9-4DBB-B371-34530ECCA1FB}"/>
                </a:ext>
              </a:extLst>
            </p:cNvPr>
            <p:cNvSpPr txBox="1">
              <a:spLocks noChangeArrowheads="1"/>
            </p:cNvSpPr>
            <p:nvPr/>
          </p:nvSpPr>
          <p:spPr bwMode="auto">
            <a:xfrm>
              <a:off x="3276600" y="2438400"/>
              <a:ext cx="3048000" cy="1477328"/>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Click on the Add to Cart to select an item.  You can add from the Search Results screen or the Property Data Sheet.</a:t>
              </a:r>
            </a:p>
          </p:txBody>
        </p:sp>
      </p:grpSp>
    </p:spTree>
    <p:extLst>
      <p:ext uri="{BB962C8B-B14F-4D97-AF65-F5344CB8AC3E}">
        <p14:creationId xmlns:p14="http://schemas.microsoft.com/office/powerpoint/2010/main" val="2771430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a:extLst>
              <a:ext uri="{FF2B5EF4-FFF2-40B4-BE49-F238E27FC236}">
                <a16:creationId xmlns:a16="http://schemas.microsoft.com/office/drawing/2014/main" id="{62A497B2-C634-4766-84AF-46BF9AB0B051}"/>
              </a:ext>
            </a:extLst>
          </p:cNvPr>
          <p:cNvSpPr>
            <a:spLocks noGrp="1"/>
          </p:cNvSpPr>
          <p:nvPr>
            <p:ph type="title"/>
          </p:nvPr>
        </p:nvSpPr>
        <p:spPr>
          <a:xfrm>
            <a:off x="0" y="0"/>
            <a:ext cx="9144000" cy="523875"/>
          </a:xfrm>
        </p:spPr>
        <p:txBody>
          <a:bodyPr/>
          <a:lstStyle/>
          <a:p>
            <a:pPr algn="ctr"/>
            <a:r>
              <a:rPr lang="en-US" altLang="en-US" sz="2800" dirty="0">
                <a:solidFill>
                  <a:schemeClr val="tx1"/>
                </a:solidFill>
              </a:rPr>
              <a:t>SELECTING AAMS PROPERTY DATA SHEET</a:t>
            </a:r>
          </a:p>
        </p:txBody>
      </p:sp>
      <p:pic>
        <p:nvPicPr>
          <p:cNvPr id="3" name="Picture 2" descr="An AAMS internal property data sheet displaying projectors.">
            <a:extLst>
              <a:ext uri="{FF2B5EF4-FFF2-40B4-BE49-F238E27FC236}">
                <a16:creationId xmlns:a16="http://schemas.microsoft.com/office/drawing/2014/main" id="{E1D7AAF7-C6D8-40DA-AB28-FA28ECC2B7B4}"/>
              </a:ext>
            </a:extLst>
          </p:cNvPr>
          <p:cNvPicPr>
            <a:picLocks noChangeAspect="1"/>
          </p:cNvPicPr>
          <p:nvPr/>
        </p:nvPicPr>
        <p:blipFill rotWithShape="1">
          <a:blip r:embed="rId3"/>
          <a:srcRect r="1000"/>
          <a:stretch/>
        </p:blipFill>
        <p:spPr>
          <a:xfrm>
            <a:off x="0" y="762000"/>
            <a:ext cx="9144000" cy="6096000"/>
          </a:xfrm>
          <a:prstGeom prst="rect">
            <a:avLst/>
          </a:prstGeom>
        </p:spPr>
      </p:pic>
      <p:sp>
        <p:nvSpPr>
          <p:cNvPr id="9" name="AutoShape 5" descr="Red arrow pointing to the Item Control Number on the property data sheet">
            <a:extLst>
              <a:ext uri="{FF2B5EF4-FFF2-40B4-BE49-F238E27FC236}">
                <a16:creationId xmlns:a16="http://schemas.microsoft.com/office/drawing/2014/main" id="{F5EF9818-6835-4906-8154-31088F0DE523}"/>
              </a:ext>
            </a:extLst>
          </p:cNvPr>
          <p:cNvSpPr>
            <a:spLocks noChangeArrowheads="1"/>
          </p:cNvSpPr>
          <p:nvPr/>
        </p:nvSpPr>
        <p:spPr bwMode="auto">
          <a:xfrm rot="9316641">
            <a:off x="3333439" y="13248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0" name="AutoShape 5" descr="Red arrow pointing to the Add to Cart button">
            <a:extLst>
              <a:ext uri="{FF2B5EF4-FFF2-40B4-BE49-F238E27FC236}">
                <a16:creationId xmlns:a16="http://schemas.microsoft.com/office/drawing/2014/main" id="{F3D246F9-DC42-487B-B4E1-BFEE49F71775}"/>
              </a:ext>
            </a:extLst>
          </p:cNvPr>
          <p:cNvSpPr>
            <a:spLocks noChangeArrowheads="1"/>
          </p:cNvSpPr>
          <p:nvPr/>
        </p:nvSpPr>
        <p:spPr bwMode="auto">
          <a:xfrm rot="2289954">
            <a:off x="96917" y="63072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1832289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5">
            <a:extLst>
              <a:ext uri="{FF2B5EF4-FFF2-40B4-BE49-F238E27FC236}">
                <a16:creationId xmlns:a16="http://schemas.microsoft.com/office/drawing/2014/main" id="{34C68BCE-4603-4150-B0CE-2C1C90AE05E6}"/>
              </a:ext>
            </a:extLst>
          </p:cNvPr>
          <p:cNvSpPr>
            <a:spLocks noGrp="1"/>
          </p:cNvSpPr>
          <p:nvPr>
            <p:ph type="title"/>
          </p:nvPr>
        </p:nvSpPr>
        <p:spPr>
          <a:xfrm>
            <a:off x="0" y="0"/>
            <a:ext cx="9144000" cy="579438"/>
          </a:xfrm>
        </p:spPr>
        <p:txBody>
          <a:bodyPr/>
          <a:lstStyle/>
          <a:p>
            <a:pPr algn="ctr"/>
            <a:r>
              <a:rPr lang="en-US" altLang="en-US" dirty="0">
                <a:solidFill>
                  <a:schemeClr val="tx1"/>
                </a:solidFill>
              </a:rPr>
              <a:t>ADD TO CART</a:t>
            </a:r>
          </a:p>
        </p:txBody>
      </p:sp>
      <p:pic>
        <p:nvPicPr>
          <p:cNvPr id="2" name="Picture 1" descr="The Search Results List of Photographic Items and the Add to Cart button selected, it turns blue and says Change Qty.  The View Cart button increments by one.  A confirmation message displays saying you have added an item to your cart.">
            <a:extLst>
              <a:ext uri="{FF2B5EF4-FFF2-40B4-BE49-F238E27FC236}">
                <a16:creationId xmlns:a16="http://schemas.microsoft.com/office/drawing/2014/main" id="{374456A5-D267-4639-B4FF-5311DB71C08A}"/>
              </a:ext>
            </a:extLst>
          </p:cNvPr>
          <p:cNvPicPr>
            <a:picLocks noChangeAspect="1"/>
          </p:cNvPicPr>
          <p:nvPr/>
        </p:nvPicPr>
        <p:blipFill rotWithShape="1">
          <a:blip r:embed="rId3"/>
          <a:srcRect r="1000"/>
          <a:stretch/>
        </p:blipFill>
        <p:spPr>
          <a:xfrm>
            <a:off x="0" y="685800"/>
            <a:ext cx="9144000" cy="6172200"/>
          </a:xfrm>
          <a:prstGeom prst="rect">
            <a:avLst/>
          </a:prstGeom>
        </p:spPr>
      </p:pic>
      <p:sp>
        <p:nvSpPr>
          <p:cNvPr id="9" name="TextBox 5">
            <a:extLst>
              <a:ext uri="{FF2B5EF4-FFF2-40B4-BE49-F238E27FC236}">
                <a16:creationId xmlns:a16="http://schemas.microsoft.com/office/drawing/2014/main" id="{B3BBCD00-EDB2-43A5-91AD-2E514A5B4B29}"/>
              </a:ext>
            </a:extLst>
          </p:cNvPr>
          <p:cNvSpPr txBox="1">
            <a:spLocks noChangeArrowheads="1"/>
          </p:cNvSpPr>
          <p:nvPr/>
        </p:nvSpPr>
        <p:spPr bwMode="auto">
          <a:xfrm>
            <a:off x="2971800" y="2590800"/>
            <a:ext cx="3048000" cy="2585323"/>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The Add to Cart button changes to “change qty”, the View Cart button increments by 1, and a message is displayed that an item has been added to your cart.  We decide to click on the View Cart button.</a:t>
            </a:r>
          </a:p>
        </p:txBody>
      </p:sp>
      <p:sp>
        <p:nvSpPr>
          <p:cNvPr id="10" name="AutoShape 5" descr="Red arrow pointing to the View Cart button">
            <a:extLst>
              <a:ext uri="{FF2B5EF4-FFF2-40B4-BE49-F238E27FC236}">
                <a16:creationId xmlns:a16="http://schemas.microsoft.com/office/drawing/2014/main" id="{33E7EE3B-397E-46B6-BD82-BE0520ABB77E}"/>
              </a:ext>
            </a:extLst>
          </p:cNvPr>
          <p:cNvSpPr>
            <a:spLocks noChangeArrowheads="1"/>
          </p:cNvSpPr>
          <p:nvPr/>
        </p:nvSpPr>
        <p:spPr bwMode="auto">
          <a:xfrm rot="9316641">
            <a:off x="514039" y="47161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1" name="AutoShape 5" descr="Red arrow pointing to the Add to Cart, blue change quantity button">
            <a:extLst>
              <a:ext uri="{FF2B5EF4-FFF2-40B4-BE49-F238E27FC236}">
                <a16:creationId xmlns:a16="http://schemas.microsoft.com/office/drawing/2014/main" id="{A6AE0C99-F262-417C-BF04-1B9953CC262D}"/>
              </a:ext>
            </a:extLst>
          </p:cNvPr>
          <p:cNvSpPr>
            <a:spLocks noChangeArrowheads="1"/>
          </p:cNvSpPr>
          <p:nvPr/>
        </p:nvSpPr>
        <p:spPr bwMode="auto">
          <a:xfrm rot="13475229">
            <a:off x="514038" y="2482576"/>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2" name="AutoShape 5" descr="red arrow pointing to the add to cart confirmation message">
            <a:extLst>
              <a:ext uri="{FF2B5EF4-FFF2-40B4-BE49-F238E27FC236}">
                <a16:creationId xmlns:a16="http://schemas.microsoft.com/office/drawing/2014/main" id="{D07C8354-C220-4D63-9DA4-20C04558AB83}"/>
              </a:ext>
            </a:extLst>
          </p:cNvPr>
          <p:cNvSpPr>
            <a:spLocks noChangeArrowheads="1"/>
          </p:cNvSpPr>
          <p:nvPr/>
        </p:nvSpPr>
        <p:spPr bwMode="auto">
          <a:xfrm rot="9316641">
            <a:off x="6076638" y="102936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7B84D2D-60CD-4EBB-9511-92CFF4D42549}"/>
              </a:ext>
            </a:extLst>
          </p:cNvPr>
          <p:cNvSpPr>
            <a:spLocks noGrp="1" noChangeArrowheads="1"/>
          </p:cNvSpPr>
          <p:nvPr>
            <p:ph type="title"/>
          </p:nvPr>
        </p:nvSpPr>
        <p:spPr>
          <a:xfrm>
            <a:off x="0" y="152400"/>
            <a:ext cx="9144000" cy="579438"/>
          </a:xfrm>
        </p:spPr>
        <p:txBody>
          <a:bodyPr/>
          <a:lstStyle/>
          <a:p>
            <a:pPr algn="ctr" eaLnBrk="1" hangingPunct="1"/>
            <a:r>
              <a:rPr lang="en-US" altLang="en-US" dirty="0">
                <a:solidFill>
                  <a:schemeClr val="tx1"/>
                </a:solidFill>
              </a:rPr>
              <a:t>Why Internal Screening?</a:t>
            </a:r>
            <a:r>
              <a:rPr lang="en-US" altLang="en-US" dirty="0"/>
              <a:t>	</a:t>
            </a:r>
            <a:endParaRPr lang="en-US" altLang="en-US" sz="2000" dirty="0">
              <a:solidFill>
                <a:srgbClr val="CC3300"/>
              </a:solidFill>
            </a:endParaRPr>
          </a:p>
        </p:txBody>
      </p:sp>
      <p:sp>
        <p:nvSpPr>
          <p:cNvPr id="5123" name="Rectangle 3">
            <a:extLst>
              <a:ext uri="{FF2B5EF4-FFF2-40B4-BE49-F238E27FC236}">
                <a16:creationId xmlns:a16="http://schemas.microsoft.com/office/drawing/2014/main" id="{64CC8B0C-9246-4597-AA0D-ECBE43699171}"/>
              </a:ext>
            </a:extLst>
          </p:cNvPr>
          <p:cNvSpPr>
            <a:spLocks noGrp="1" noChangeArrowheads="1"/>
          </p:cNvSpPr>
          <p:nvPr>
            <p:ph type="body" idx="1"/>
          </p:nvPr>
        </p:nvSpPr>
        <p:spPr>
          <a:xfrm>
            <a:off x="1143000" y="1905000"/>
            <a:ext cx="6934200" cy="2819400"/>
          </a:xfrm>
        </p:spPr>
        <p:txBody>
          <a:bodyPr/>
          <a:lstStyle/>
          <a:p>
            <a:r>
              <a:rPr lang="en-US" altLang="en-US" b="1" dirty="0"/>
              <a:t>§ 102-36.35   What is the typical process for disposing of excess personal property?</a:t>
            </a:r>
          </a:p>
          <a:p>
            <a:endParaRPr lang="en-US" altLang="en-US" b="1" dirty="0"/>
          </a:p>
          <a:p>
            <a:pPr>
              <a:buFont typeface="Wingdings" panose="05000000000000000000" pitchFamily="2" charset="2"/>
              <a:buNone/>
            </a:pPr>
            <a:r>
              <a:rPr lang="en-US" altLang="en-US" dirty="0"/>
              <a:t>       (a) You must ensure personal property not needed by your activity is offered for use elsewhere within your agency.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5">
            <a:extLst>
              <a:ext uri="{FF2B5EF4-FFF2-40B4-BE49-F238E27FC236}">
                <a16:creationId xmlns:a16="http://schemas.microsoft.com/office/drawing/2014/main" id="{CF2BF133-3DEE-4DFA-BAA2-C2FAF98DAD98}"/>
              </a:ext>
            </a:extLst>
          </p:cNvPr>
          <p:cNvSpPr>
            <a:spLocks noGrp="1"/>
          </p:cNvSpPr>
          <p:nvPr>
            <p:ph type="title"/>
          </p:nvPr>
        </p:nvSpPr>
        <p:spPr>
          <a:xfrm>
            <a:off x="0" y="0"/>
            <a:ext cx="9144000" cy="579438"/>
          </a:xfrm>
        </p:spPr>
        <p:txBody>
          <a:bodyPr/>
          <a:lstStyle/>
          <a:p>
            <a:pPr algn="ctr"/>
            <a:r>
              <a:rPr lang="en-US" altLang="en-US" dirty="0">
                <a:solidFill>
                  <a:schemeClr val="tx1"/>
                </a:solidFill>
              </a:rPr>
              <a:t>AAMS VIEW AND UPDATE CART</a:t>
            </a:r>
          </a:p>
        </p:txBody>
      </p:sp>
      <p:sp>
        <p:nvSpPr>
          <p:cNvPr id="19459" name="TextBox 7">
            <a:extLst>
              <a:ext uri="{FF2B5EF4-FFF2-40B4-BE49-F238E27FC236}">
                <a16:creationId xmlns:a16="http://schemas.microsoft.com/office/drawing/2014/main" id="{1B8C062D-0890-4101-8599-631DA9D9C9E6}"/>
              </a:ext>
            </a:extLst>
          </p:cNvPr>
          <p:cNvSpPr txBox="1">
            <a:spLocks noChangeArrowheads="1"/>
          </p:cNvSpPr>
          <p:nvPr/>
        </p:nvSpPr>
        <p:spPr bwMode="auto">
          <a:xfrm>
            <a:off x="685800" y="3733800"/>
            <a:ext cx="8001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Zero out the quantity or click on the Delete button to cancel your request or leave it at one to complete.  At this point, nothing happens until you click on Checkout.  We decide to click on the Checkout button.</a:t>
            </a:r>
          </a:p>
        </p:txBody>
      </p:sp>
      <p:pic>
        <p:nvPicPr>
          <p:cNvPr id="2" name="Picture 1" descr="The AAMS internal screening View and Update Cart screen displaying the item control number, Excess Release Date, Quantity available, Quantity requested and Item Name, a delete button and an update cart button.">
            <a:extLst>
              <a:ext uri="{FF2B5EF4-FFF2-40B4-BE49-F238E27FC236}">
                <a16:creationId xmlns:a16="http://schemas.microsoft.com/office/drawing/2014/main" id="{0D99E499-2F44-4E6D-A2D6-92A5C297D9C6}"/>
              </a:ext>
            </a:extLst>
          </p:cNvPr>
          <p:cNvPicPr>
            <a:picLocks noChangeAspect="1"/>
          </p:cNvPicPr>
          <p:nvPr/>
        </p:nvPicPr>
        <p:blipFill rotWithShape="1">
          <a:blip r:embed="rId3"/>
          <a:srcRect t="1" b="57332"/>
          <a:stretch/>
        </p:blipFill>
        <p:spPr>
          <a:xfrm>
            <a:off x="0" y="857250"/>
            <a:ext cx="9144000" cy="2800350"/>
          </a:xfrm>
          <a:prstGeom prst="rect">
            <a:avLst/>
          </a:prstGeom>
        </p:spPr>
      </p:pic>
      <p:sp>
        <p:nvSpPr>
          <p:cNvPr id="8" name="AutoShape 5" descr="red arrow pointing to the quantity selected input box">
            <a:extLst>
              <a:ext uri="{FF2B5EF4-FFF2-40B4-BE49-F238E27FC236}">
                <a16:creationId xmlns:a16="http://schemas.microsoft.com/office/drawing/2014/main" id="{4B075ACE-3A54-43B0-8C83-3FB9883F69D8}"/>
              </a:ext>
            </a:extLst>
          </p:cNvPr>
          <p:cNvSpPr>
            <a:spLocks noChangeArrowheads="1"/>
          </p:cNvSpPr>
          <p:nvPr/>
        </p:nvSpPr>
        <p:spPr bwMode="auto">
          <a:xfrm rot="9316641">
            <a:off x="6229039" y="242048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9" name="AutoShape 5" descr="red arrow pointing to the Delete button">
            <a:extLst>
              <a:ext uri="{FF2B5EF4-FFF2-40B4-BE49-F238E27FC236}">
                <a16:creationId xmlns:a16="http://schemas.microsoft.com/office/drawing/2014/main" id="{C5055730-704C-47FC-B43F-256024E3E88A}"/>
              </a:ext>
            </a:extLst>
          </p:cNvPr>
          <p:cNvSpPr>
            <a:spLocks noChangeArrowheads="1"/>
          </p:cNvSpPr>
          <p:nvPr/>
        </p:nvSpPr>
        <p:spPr bwMode="auto">
          <a:xfrm rot="9316641">
            <a:off x="717810" y="242048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0" name="AutoShape 5" descr="red arrow pointing to the checkout box">
            <a:extLst>
              <a:ext uri="{FF2B5EF4-FFF2-40B4-BE49-F238E27FC236}">
                <a16:creationId xmlns:a16="http://schemas.microsoft.com/office/drawing/2014/main" id="{206349C7-6006-48EA-8CEE-584CDDF56345}"/>
              </a:ext>
            </a:extLst>
          </p:cNvPr>
          <p:cNvSpPr>
            <a:spLocks noChangeArrowheads="1"/>
          </p:cNvSpPr>
          <p:nvPr/>
        </p:nvSpPr>
        <p:spPr bwMode="auto">
          <a:xfrm rot="9316641">
            <a:off x="1413884" y="1589752"/>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5">
            <a:extLst>
              <a:ext uri="{FF2B5EF4-FFF2-40B4-BE49-F238E27FC236}">
                <a16:creationId xmlns:a16="http://schemas.microsoft.com/office/drawing/2014/main" id="{9762A422-9744-4B62-9456-965624D14950}"/>
              </a:ext>
            </a:extLst>
          </p:cNvPr>
          <p:cNvSpPr>
            <a:spLocks noGrp="1"/>
          </p:cNvSpPr>
          <p:nvPr>
            <p:ph type="title"/>
          </p:nvPr>
        </p:nvSpPr>
        <p:spPr>
          <a:xfrm>
            <a:off x="0" y="0"/>
            <a:ext cx="9144000" cy="646331"/>
          </a:xfrm>
        </p:spPr>
        <p:txBody>
          <a:bodyPr/>
          <a:lstStyle/>
          <a:p>
            <a:pPr algn="ctr"/>
            <a:r>
              <a:rPr lang="en-US" altLang="en-US" sz="3600" dirty="0">
                <a:solidFill>
                  <a:schemeClr val="tx1"/>
                </a:solidFill>
              </a:rPr>
              <a:t>AAMS USER PROFILE SCREEN</a:t>
            </a:r>
          </a:p>
        </p:txBody>
      </p:sp>
      <p:sp>
        <p:nvSpPr>
          <p:cNvPr id="20483" name="TextBox 7">
            <a:extLst>
              <a:ext uri="{FF2B5EF4-FFF2-40B4-BE49-F238E27FC236}">
                <a16:creationId xmlns:a16="http://schemas.microsoft.com/office/drawing/2014/main" id="{8368F64A-A842-4703-8CAF-947346C8876E}"/>
              </a:ext>
            </a:extLst>
          </p:cNvPr>
          <p:cNvSpPr txBox="1">
            <a:spLocks noChangeArrowheads="1"/>
          </p:cNvSpPr>
          <p:nvPr/>
        </p:nvSpPr>
        <p:spPr bwMode="auto">
          <a:xfrm>
            <a:off x="685800" y="5943600"/>
            <a:ext cx="8001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Review your shipping information and enter Shipping Address Attention to and click “Submit”.</a:t>
            </a:r>
          </a:p>
        </p:txBody>
      </p:sp>
      <p:pic>
        <p:nvPicPr>
          <p:cNvPr id="4" name="Picture 3" descr="The AAMS internal screening User Profile Screen with billing and shipping information.">
            <a:extLst>
              <a:ext uri="{FF2B5EF4-FFF2-40B4-BE49-F238E27FC236}">
                <a16:creationId xmlns:a16="http://schemas.microsoft.com/office/drawing/2014/main" id="{E6FDF2D9-E40D-4EC7-A9AD-FB77210B8350}"/>
              </a:ext>
            </a:extLst>
          </p:cNvPr>
          <p:cNvPicPr>
            <a:picLocks noChangeAspect="1"/>
          </p:cNvPicPr>
          <p:nvPr/>
        </p:nvPicPr>
        <p:blipFill rotWithShape="1">
          <a:blip r:embed="rId3"/>
          <a:srcRect t="17109" b="25999"/>
          <a:stretch/>
        </p:blipFill>
        <p:spPr>
          <a:xfrm>
            <a:off x="0" y="1200150"/>
            <a:ext cx="9144000" cy="4743450"/>
          </a:xfrm>
          <a:prstGeom prst="rect">
            <a:avLst/>
          </a:prstGeom>
        </p:spPr>
      </p:pic>
      <p:sp>
        <p:nvSpPr>
          <p:cNvPr id="9" name="AutoShape 5" descr="red arrow pointing to the submit button">
            <a:extLst>
              <a:ext uri="{FF2B5EF4-FFF2-40B4-BE49-F238E27FC236}">
                <a16:creationId xmlns:a16="http://schemas.microsoft.com/office/drawing/2014/main" id="{5D6EA351-C0C1-4AEF-B753-9DD9FD5C25F0}"/>
              </a:ext>
            </a:extLst>
          </p:cNvPr>
          <p:cNvSpPr>
            <a:spLocks noChangeArrowheads="1"/>
          </p:cNvSpPr>
          <p:nvPr/>
        </p:nvSpPr>
        <p:spPr bwMode="auto">
          <a:xfrm rot="9316641">
            <a:off x="5086039" y="1279463"/>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a:extLst>
              <a:ext uri="{FF2B5EF4-FFF2-40B4-BE49-F238E27FC236}">
                <a16:creationId xmlns:a16="http://schemas.microsoft.com/office/drawing/2014/main" id="{95EADF64-048E-49D7-B0B6-0546EEE75498}"/>
              </a:ext>
            </a:extLst>
          </p:cNvPr>
          <p:cNvSpPr>
            <a:spLocks noGrp="1"/>
          </p:cNvSpPr>
          <p:nvPr>
            <p:ph type="title"/>
          </p:nvPr>
        </p:nvSpPr>
        <p:spPr>
          <a:xfrm>
            <a:off x="0" y="0"/>
            <a:ext cx="9144000" cy="579438"/>
          </a:xfrm>
        </p:spPr>
        <p:txBody>
          <a:bodyPr/>
          <a:lstStyle/>
          <a:p>
            <a:pPr algn="ctr"/>
            <a:r>
              <a:rPr lang="en-US" altLang="en-US" dirty="0">
                <a:solidFill>
                  <a:schemeClr val="tx1"/>
                </a:solidFill>
              </a:rPr>
              <a:t>AAMS CHECKOUT CART</a:t>
            </a:r>
          </a:p>
        </p:txBody>
      </p:sp>
      <p:sp>
        <p:nvSpPr>
          <p:cNvPr id="21507" name="TextBox 7">
            <a:extLst>
              <a:ext uri="{FF2B5EF4-FFF2-40B4-BE49-F238E27FC236}">
                <a16:creationId xmlns:a16="http://schemas.microsoft.com/office/drawing/2014/main" id="{2915A5CC-C5C8-4215-8F22-F53FF6BED600}"/>
              </a:ext>
            </a:extLst>
          </p:cNvPr>
          <p:cNvSpPr txBox="1">
            <a:spLocks noChangeArrowheads="1"/>
          </p:cNvSpPr>
          <p:nvPr/>
        </p:nvSpPr>
        <p:spPr bwMode="auto">
          <a:xfrm>
            <a:off x="685800" y="4267200"/>
            <a:ext cx="8001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Review your selection.  You can change quantity, Edit user Profile or Checkout.  Zero out the quantity to cancel.  Once you checkout, an email will be sent to you and the holding Agency to process the transfer.</a:t>
            </a:r>
          </a:p>
        </p:txBody>
      </p:sp>
      <p:pic>
        <p:nvPicPr>
          <p:cNvPr id="2" name="Picture 1" descr="The AAMS internal screening Update and checkout your cart screen.  Allows you to check your item out, change quantity, delete.">
            <a:extLst>
              <a:ext uri="{FF2B5EF4-FFF2-40B4-BE49-F238E27FC236}">
                <a16:creationId xmlns:a16="http://schemas.microsoft.com/office/drawing/2014/main" id="{00F53163-F749-4B8B-B082-CDC556411275}"/>
              </a:ext>
            </a:extLst>
          </p:cNvPr>
          <p:cNvPicPr>
            <a:picLocks noChangeAspect="1"/>
          </p:cNvPicPr>
          <p:nvPr/>
        </p:nvPicPr>
        <p:blipFill rotWithShape="1">
          <a:blip r:embed="rId3"/>
          <a:srcRect t="17400" b="46428"/>
          <a:stretch/>
        </p:blipFill>
        <p:spPr>
          <a:xfrm>
            <a:off x="0" y="1066800"/>
            <a:ext cx="9144000" cy="3139440"/>
          </a:xfrm>
          <a:prstGeom prst="rect">
            <a:avLst/>
          </a:prstGeom>
        </p:spPr>
      </p:pic>
      <p:sp>
        <p:nvSpPr>
          <p:cNvPr id="9" name="AutoShape 5" descr="red arrow pointing to the quantity selected input box">
            <a:extLst>
              <a:ext uri="{FF2B5EF4-FFF2-40B4-BE49-F238E27FC236}">
                <a16:creationId xmlns:a16="http://schemas.microsoft.com/office/drawing/2014/main" id="{747D4BEB-1932-4642-87BC-24699E40D1D3}"/>
              </a:ext>
            </a:extLst>
          </p:cNvPr>
          <p:cNvSpPr>
            <a:spLocks noChangeArrowheads="1"/>
          </p:cNvSpPr>
          <p:nvPr/>
        </p:nvSpPr>
        <p:spPr bwMode="auto">
          <a:xfrm rot="9316641">
            <a:off x="7829239" y="2239299"/>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0" name="AutoShape 5" descr="red arrow pointing to the checkout button">
            <a:extLst>
              <a:ext uri="{FF2B5EF4-FFF2-40B4-BE49-F238E27FC236}">
                <a16:creationId xmlns:a16="http://schemas.microsoft.com/office/drawing/2014/main" id="{FF66DE26-3D6B-432D-98A6-3723FD1B20CB}"/>
              </a:ext>
            </a:extLst>
          </p:cNvPr>
          <p:cNvSpPr>
            <a:spLocks noChangeArrowheads="1"/>
          </p:cNvSpPr>
          <p:nvPr/>
        </p:nvSpPr>
        <p:spPr bwMode="auto">
          <a:xfrm rot="9316641">
            <a:off x="4628839" y="20868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a:extLst>
              <a:ext uri="{FF2B5EF4-FFF2-40B4-BE49-F238E27FC236}">
                <a16:creationId xmlns:a16="http://schemas.microsoft.com/office/drawing/2014/main" id="{72A608A7-5E60-47F9-9B1B-EE5A429D31F8}"/>
              </a:ext>
            </a:extLst>
          </p:cNvPr>
          <p:cNvSpPr>
            <a:spLocks noGrp="1"/>
          </p:cNvSpPr>
          <p:nvPr>
            <p:ph type="title"/>
          </p:nvPr>
        </p:nvSpPr>
        <p:spPr>
          <a:xfrm>
            <a:off x="0" y="0"/>
            <a:ext cx="9144000" cy="579438"/>
          </a:xfrm>
        </p:spPr>
        <p:txBody>
          <a:bodyPr/>
          <a:lstStyle/>
          <a:p>
            <a:pPr algn="ctr"/>
            <a:r>
              <a:rPr lang="en-US" altLang="en-US" dirty="0">
                <a:solidFill>
                  <a:schemeClr val="tx1"/>
                </a:solidFill>
              </a:rPr>
              <a:t>AAMS CHECKOUT CONFIRMATION</a:t>
            </a:r>
          </a:p>
        </p:txBody>
      </p:sp>
      <p:sp>
        <p:nvSpPr>
          <p:cNvPr id="22531" name="TextBox 7">
            <a:extLst>
              <a:ext uri="{FF2B5EF4-FFF2-40B4-BE49-F238E27FC236}">
                <a16:creationId xmlns:a16="http://schemas.microsoft.com/office/drawing/2014/main" id="{A42B6168-2F02-4A51-BF53-973F2944AF57}"/>
              </a:ext>
            </a:extLst>
          </p:cNvPr>
          <p:cNvSpPr txBox="1">
            <a:spLocks noChangeArrowheads="1"/>
          </p:cNvSpPr>
          <p:nvPr/>
        </p:nvSpPr>
        <p:spPr bwMode="auto">
          <a:xfrm>
            <a:off x="685800" y="4267200"/>
            <a:ext cx="800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2000" b="1" dirty="0"/>
              <a:t>Confirmation message</a:t>
            </a:r>
          </a:p>
        </p:txBody>
      </p:sp>
      <p:pic>
        <p:nvPicPr>
          <p:cNvPr id="2" name="Picture 1" descr="The AAMS internal screening Checkout Confirmation Screen with confirmation message and item name and details.">
            <a:extLst>
              <a:ext uri="{FF2B5EF4-FFF2-40B4-BE49-F238E27FC236}">
                <a16:creationId xmlns:a16="http://schemas.microsoft.com/office/drawing/2014/main" id="{CA4B1217-7A9B-4257-A125-0FE4F5AEAF16}"/>
              </a:ext>
            </a:extLst>
          </p:cNvPr>
          <p:cNvPicPr>
            <a:picLocks noChangeAspect="1"/>
          </p:cNvPicPr>
          <p:nvPr/>
        </p:nvPicPr>
        <p:blipFill rotWithShape="1">
          <a:blip r:embed="rId3"/>
          <a:srcRect t="17112" b="56221"/>
          <a:stretch/>
        </p:blipFill>
        <p:spPr>
          <a:xfrm>
            <a:off x="0" y="1143000"/>
            <a:ext cx="9144000" cy="2895600"/>
          </a:xfrm>
          <a:prstGeom prst="rect">
            <a:avLst/>
          </a:prstGeom>
        </p:spPr>
      </p:pic>
      <p:sp>
        <p:nvSpPr>
          <p:cNvPr id="9" name="AutoShape 5" descr="red arrow pointing to the confirmation message">
            <a:extLst>
              <a:ext uri="{FF2B5EF4-FFF2-40B4-BE49-F238E27FC236}">
                <a16:creationId xmlns:a16="http://schemas.microsoft.com/office/drawing/2014/main" id="{57D39EAE-C3CA-423B-B0E6-64BF6288624B}"/>
              </a:ext>
            </a:extLst>
          </p:cNvPr>
          <p:cNvSpPr>
            <a:spLocks noChangeArrowheads="1"/>
          </p:cNvSpPr>
          <p:nvPr/>
        </p:nvSpPr>
        <p:spPr bwMode="auto">
          <a:xfrm rot="9316641">
            <a:off x="5924239" y="17820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a:extLst>
              <a:ext uri="{FF2B5EF4-FFF2-40B4-BE49-F238E27FC236}">
                <a16:creationId xmlns:a16="http://schemas.microsoft.com/office/drawing/2014/main" id="{9EE529E3-3973-4B08-97FB-A60B5D7D824F}"/>
              </a:ext>
            </a:extLst>
          </p:cNvPr>
          <p:cNvSpPr>
            <a:spLocks noGrp="1"/>
          </p:cNvSpPr>
          <p:nvPr>
            <p:ph type="title"/>
          </p:nvPr>
        </p:nvSpPr>
        <p:spPr>
          <a:xfrm>
            <a:off x="0" y="0"/>
            <a:ext cx="9144000" cy="579438"/>
          </a:xfrm>
        </p:spPr>
        <p:txBody>
          <a:bodyPr/>
          <a:lstStyle/>
          <a:p>
            <a:pPr algn="ctr"/>
            <a:r>
              <a:rPr lang="en-US" altLang="en-US" dirty="0">
                <a:solidFill>
                  <a:schemeClr val="tx1"/>
                </a:solidFill>
              </a:rPr>
              <a:t>AAMS SYSTEM MESSAGES</a:t>
            </a:r>
          </a:p>
        </p:txBody>
      </p:sp>
      <p:pic>
        <p:nvPicPr>
          <p:cNvPr id="2" name="Picture 1" descr="An example of an actual property request and transfer order email.">
            <a:extLst>
              <a:ext uri="{FF2B5EF4-FFF2-40B4-BE49-F238E27FC236}">
                <a16:creationId xmlns:a16="http://schemas.microsoft.com/office/drawing/2014/main" id="{976CFD28-245F-4B3A-989D-8ADE760D6EA0}"/>
              </a:ext>
            </a:extLst>
          </p:cNvPr>
          <p:cNvPicPr>
            <a:picLocks noChangeAspect="1"/>
          </p:cNvPicPr>
          <p:nvPr/>
        </p:nvPicPr>
        <p:blipFill rotWithShape="1">
          <a:blip r:embed="rId3"/>
          <a:srcRect b="5966"/>
          <a:stretch/>
        </p:blipFill>
        <p:spPr>
          <a:xfrm>
            <a:off x="1976437" y="579438"/>
            <a:ext cx="5719763" cy="6278562"/>
          </a:xfrm>
          <a:prstGeom prst="rect">
            <a:avLst/>
          </a:prstGeom>
        </p:spPr>
      </p:pic>
      <p:sp>
        <p:nvSpPr>
          <p:cNvPr id="7" name="AutoShape 5" descr="red arrow pointing to the custodian contact">
            <a:extLst>
              <a:ext uri="{FF2B5EF4-FFF2-40B4-BE49-F238E27FC236}">
                <a16:creationId xmlns:a16="http://schemas.microsoft.com/office/drawing/2014/main" id="{9C0D3008-8FBA-41D2-8F18-19AC5DE3335C}"/>
              </a:ext>
            </a:extLst>
          </p:cNvPr>
          <p:cNvSpPr>
            <a:spLocks noChangeArrowheads="1"/>
          </p:cNvSpPr>
          <p:nvPr/>
        </p:nvSpPr>
        <p:spPr bwMode="auto">
          <a:xfrm rot="9316641">
            <a:off x="6381440" y="2588590"/>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8" name="AutoShape 5" descr="red arrow pointing to the custodian details">
            <a:extLst>
              <a:ext uri="{FF2B5EF4-FFF2-40B4-BE49-F238E27FC236}">
                <a16:creationId xmlns:a16="http://schemas.microsoft.com/office/drawing/2014/main" id="{5E13BE38-5FF2-479E-9CBF-3EB6F5B06208}"/>
              </a:ext>
            </a:extLst>
          </p:cNvPr>
          <p:cNvSpPr>
            <a:spLocks noChangeArrowheads="1"/>
          </p:cNvSpPr>
          <p:nvPr/>
        </p:nvSpPr>
        <p:spPr bwMode="auto">
          <a:xfrm rot="9316641">
            <a:off x="5390838" y="4051844"/>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a:extLst>
              <a:ext uri="{FF2B5EF4-FFF2-40B4-BE49-F238E27FC236}">
                <a16:creationId xmlns:a16="http://schemas.microsoft.com/office/drawing/2014/main" id="{9EE529E3-3973-4B08-97FB-A60B5D7D824F}"/>
              </a:ext>
            </a:extLst>
          </p:cNvPr>
          <p:cNvSpPr>
            <a:spLocks noGrp="1"/>
          </p:cNvSpPr>
          <p:nvPr>
            <p:ph type="title"/>
          </p:nvPr>
        </p:nvSpPr>
        <p:spPr>
          <a:xfrm>
            <a:off x="0" y="0"/>
            <a:ext cx="9144000" cy="579438"/>
          </a:xfrm>
        </p:spPr>
        <p:txBody>
          <a:bodyPr/>
          <a:lstStyle/>
          <a:p>
            <a:pPr algn="ctr"/>
            <a:r>
              <a:rPr lang="en-US" altLang="en-US" dirty="0">
                <a:solidFill>
                  <a:schemeClr val="tx1"/>
                </a:solidFill>
              </a:rPr>
              <a:t>AAMS DELETE/CHANGE REQUESTS</a:t>
            </a:r>
          </a:p>
        </p:txBody>
      </p:sp>
      <p:pic>
        <p:nvPicPr>
          <p:cNvPr id="4" name="Picture 3" descr="The AAMS Menu with the Change and Delete Request functions highlighter with red arrows.">
            <a:extLst>
              <a:ext uri="{FF2B5EF4-FFF2-40B4-BE49-F238E27FC236}">
                <a16:creationId xmlns:a16="http://schemas.microsoft.com/office/drawing/2014/main" id="{FE6D182A-8C63-4849-8BA4-16E6D6064485}"/>
              </a:ext>
            </a:extLst>
          </p:cNvPr>
          <p:cNvPicPr>
            <a:picLocks noChangeAspect="1"/>
          </p:cNvPicPr>
          <p:nvPr/>
        </p:nvPicPr>
        <p:blipFill rotWithShape="1">
          <a:blip r:embed="rId3"/>
          <a:srcRect r="1000" b="5777"/>
          <a:stretch/>
        </p:blipFill>
        <p:spPr>
          <a:xfrm>
            <a:off x="0" y="857250"/>
            <a:ext cx="9144000" cy="6000750"/>
          </a:xfrm>
          <a:prstGeom prst="rect">
            <a:avLst/>
          </a:prstGeom>
        </p:spPr>
      </p:pic>
      <p:sp>
        <p:nvSpPr>
          <p:cNvPr id="6" name="TextBox 7">
            <a:extLst>
              <a:ext uri="{FF2B5EF4-FFF2-40B4-BE49-F238E27FC236}">
                <a16:creationId xmlns:a16="http://schemas.microsoft.com/office/drawing/2014/main" id="{8262FC84-5AB6-4584-9A57-E7B0C4CB3211}"/>
              </a:ext>
            </a:extLst>
          </p:cNvPr>
          <p:cNvSpPr txBox="1">
            <a:spLocks noChangeArrowheads="1"/>
          </p:cNvSpPr>
          <p:nvPr/>
        </p:nvSpPr>
        <p:spPr bwMode="auto">
          <a:xfrm>
            <a:off x="3048000" y="5410200"/>
            <a:ext cx="4953000" cy="12003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If the approving official decides the requestor CANNOT have the property, they can go into AAMS or the NUO can go into AAMS and delete the request. </a:t>
            </a:r>
          </a:p>
        </p:txBody>
      </p:sp>
      <p:sp>
        <p:nvSpPr>
          <p:cNvPr id="7" name="AutoShape 5" descr="red arrow pointing to the change request function">
            <a:extLst>
              <a:ext uri="{FF2B5EF4-FFF2-40B4-BE49-F238E27FC236}">
                <a16:creationId xmlns:a16="http://schemas.microsoft.com/office/drawing/2014/main" id="{7FEE4F6C-2385-46BD-986B-9F4A23BC9C46}"/>
              </a:ext>
            </a:extLst>
          </p:cNvPr>
          <p:cNvSpPr>
            <a:spLocks noChangeArrowheads="1"/>
          </p:cNvSpPr>
          <p:nvPr/>
        </p:nvSpPr>
        <p:spPr bwMode="auto">
          <a:xfrm rot="9316641">
            <a:off x="1733238" y="42966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8" name="AutoShape 5" descr="red arrow pointing to the delete requests function">
            <a:extLst>
              <a:ext uri="{FF2B5EF4-FFF2-40B4-BE49-F238E27FC236}">
                <a16:creationId xmlns:a16="http://schemas.microsoft.com/office/drawing/2014/main" id="{E34A7459-A0A4-46F7-BCA9-5B4AA13E8B29}"/>
              </a:ext>
            </a:extLst>
          </p:cNvPr>
          <p:cNvSpPr>
            <a:spLocks noChangeArrowheads="1"/>
          </p:cNvSpPr>
          <p:nvPr/>
        </p:nvSpPr>
        <p:spPr bwMode="auto">
          <a:xfrm rot="9316641">
            <a:off x="1733237" y="44490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1377622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a:extLst>
              <a:ext uri="{FF2B5EF4-FFF2-40B4-BE49-F238E27FC236}">
                <a16:creationId xmlns:a16="http://schemas.microsoft.com/office/drawing/2014/main" id="{9EE529E3-3973-4B08-97FB-A60B5D7D824F}"/>
              </a:ext>
            </a:extLst>
          </p:cNvPr>
          <p:cNvSpPr>
            <a:spLocks noGrp="1"/>
          </p:cNvSpPr>
          <p:nvPr>
            <p:ph type="title"/>
          </p:nvPr>
        </p:nvSpPr>
        <p:spPr>
          <a:xfrm>
            <a:off x="0" y="0"/>
            <a:ext cx="9144000" cy="579438"/>
          </a:xfrm>
        </p:spPr>
        <p:txBody>
          <a:bodyPr/>
          <a:lstStyle/>
          <a:p>
            <a:pPr algn="ctr"/>
            <a:r>
              <a:rPr lang="en-US" altLang="en-US" dirty="0">
                <a:solidFill>
                  <a:schemeClr val="tx1"/>
                </a:solidFill>
              </a:rPr>
              <a:t>AAMS DELETE</a:t>
            </a:r>
          </a:p>
        </p:txBody>
      </p:sp>
      <p:pic>
        <p:nvPicPr>
          <p:cNvPr id="3" name="Picture 2" descr="The AAMS internal screening Delete Requests screen displaying all requests a customer or National Utilization Officer will see.">
            <a:extLst>
              <a:ext uri="{FF2B5EF4-FFF2-40B4-BE49-F238E27FC236}">
                <a16:creationId xmlns:a16="http://schemas.microsoft.com/office/drawing/2014/main" id="{FF9EFACB-5CB9-4BB6-AFDC-AAA796A7F5D3}"/>
              </a:ext>
            </a:extLst>
          </p:cNvPr>
          <p:cNvPicPr>
            <a:picLocks noChangeAspect="1"/>
          </p:cNvPicPr>
          <p:nvPr/>
        </p:nvPicPr>
        <p:blipFill rotWithShape="1">
          <a:blip r:embed="rId3"/>
          <a:srcRect t="16509" r="1000" b="9647"/>
          <a:stretch/>
        </p:blipFill>
        <p:spPr>
          <a:xfrm>
            <a:off x="0" y="762000"/>
            <a:ext cx="9144000" cy="5943600"/>
          </a:xfrm>
          <a:prstGeom prst="rect">
            <a:avLst/>
          </a:prstGeom>
        </p:spPr>
      </p:pic>
      <p:sp>
        <p:nvSpPr>
          <p:cNvPr id="4" name="TextBox 5">
            <a:extLst>
              <a:ext uri="{FF2B5EF4-FFF2-40B4-BE49-F238E27FC236}">
                <a16:creationId xmlns:a16="http://schemas.microsoft.com/office/drawing/2014/main" id="{1BFD4EF6-35B2-4CFF-9C03-2BC94C6AEF2A}"/>
              </a:ext>
            </a:extLst>
          </p:cNvPr>
          <p:cNvSpPr txBox="1">
            <a:spLocks noChangeArrowheads="1"/>
          </p:cNvSpPr>
          <p:nvPr/>
        </p:nvSpPr>
        <p:spPr bwMode="auto">
          <a:xfrm>
            <a:off x="2205109" y="3505200"/>
            <a:ext cx="3048000" cy="1477328"/>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An NUO sees all the items requested. You will only see items you have current requests for your own property.</a:t>
            </a:r>
          </a:p>
        </p:txBody>
      </p:sp>
      <p:sp>
        <p:nvSpPr>
          <p:cNvPr id="5" name="AutoShape 5" descr="red arrow pointing to the delete button">
            <a:extLst>
              <a:ext uri="{FF2B5EF4-FFF2-40B4-BE49-F238E27FC236}">
                <a16:creationId xmlns:a16="http://schemas.microsoft.com/office/drawing/2014/main" id="{7D2AD1E3-22C8-4F98-BE2A-99FF43721703}"/>
              </a:ext>
            </a:extLst>
          </p:cNvPr>
          <p:cNvSpPr>
            <a:spLocks noChangeArrowheads="1"/>
          </p:cNvSpPr>
          <p:nvPr/>
        </p:nvSpPr>
        <p:spPr bwMode="auto">
          <a:xfrm rot="9316641">
            <a:off x="4764952" y="8676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6" name="AutoShape 5" descr="red arrow pointing to the delete checkbox">
            <a:extLst>
              <a:ext uri="{FF2B5EF4-FFF2-40B4-BE49-F238E27FC236}">
                <a16:creationId xmlns:a16="http://schemas.microsoft.com/office/drawing/2014/main" id="{AA223070-CE9E-48EE-91E1-D0FD280D6510}"/>
              </a:ext>
            </a:extLst>
          </p:cNvPr>
          <p:cNvSpPr>
            <a:spLocks noChangeArrowheads="1"/>
          </p:cNvSpPr>
          <p:nvPr/>
        </p:nvSpPr>
        <p:spPr bwMode="auto">
          <a:xfrm rot="13493099">
            <a:off x="562517" y="2407290"/>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1941400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a:extLst>
              <a:ext uri="{FF2B5EF4-FFF2-40B4-BE49-F238E27FC236}">
                <a16:creationId xmlns:a16="http://schemas.microsoft.com/office/drawing/2014/main" id="{ABD19A63-B821-4A3B-8F68-245356E048F7}"/>
              </a:ext>
            </a:extLst>
          </p:cNvPr>
          <p:cNvSpPr>
            <a:spLocks noGrp="1"/>
          </p:cNvSpPr>
          <p:nvPr>
            <p:ph type="title"/>
          </p:nvPr>
        </p:nvSpPr>
        <p:spPr>
          <a:xfrm>
            <a:off x="0" y="0"/>
            <a:ext cx="9144000" cy="579438"/>
          </a:xfrm>
        </p:spPr>
        <p:txBody>
          <a:bodyPr/>
          <a:lstStyle/>
          <a:p>
            <a:pPr algn="ctr"/>
            <a:r>
              <a:rPr lang="en-US" altLang="en-US" dirty="0">
                <a:solidFill>
                  <a:schemeClr val="tx1"/>
                </a:solidFill>
              </a:rPr>
              <a:t>CHANGING AAMS REQUEST</a:t>
            </a:r>
          </a:p>
        </p:txBody>
      </p:sp>
      <p:grpSp>
        <p:nvGrpSpPr>
          <p:cNvPr id="25604" name="Group 9" descr="AAMS Delete Request and AAMS Change or Delete Requests screens">
            <a:extLst>
              <a:ext uri="{FF2B5EF4-FFF2-40B4-BE49-F238E27FC236}">
                <a16:creationId xmlns:a16="http://schemas.microsoft.com/office/drawing/2014/main" id="{06684471-3689-4D06-811B-288B2BD22996}"/>
              </a:ext>
            </a:extLst>
          </p:cNvPr>
          <p:cNvGrpSpPr>
            <a:grpSpLocks/>
          </p:cNvGrpSpPr>
          <p:nvPr/>
        </p:nvGrpSpPr>
        <p:grpSpPr bwMode="auto">
          <a:xfrm>
            <a:off x="-31679" y="838200"/>
            <a:ext cx="9144000" cy="3733800"/>
            <a:chOff x="0" y="4419600"/>
            <a:chExt cx="9144000" cy="1981200"/>
          </a:xfrm>
        </p:grpSpPr>
        <p:pic>
          <p:nvPicPr>
            <p:cNvPr id="25606" name="Picture 9">
              <a:extLst>
                <a:ext uri="{FF2B5EF4-FFF2-40B4-BE49-F238E27FC236}">
                  <a16:creationId xmlns:a16="http://schemas.microsoft.com/office/drawing/2014/main" id="{201CCDC2-7376-4D64-BB74-921DD8A512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33" t="14999" r="1666" b="64444"/>
            <a:stretch>
              <a:fillRect/>
            </a:stretch>
          </p:blipFill>
          <p:spPr bwMode="auto">
            <a:xfrm>
              <a:off x="0" y="4419600"/>
              <a:ext cx="91440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9" name="AutoShape 5">
              <a:extLst>
                <a:ext uri="{FF2B5EF4-FFF2-40B4-BE49-F238E27FC236}">
                  <a16:creationId xmlns:a16="http://schemas.microsoft.com/office/drawing/2014/main" id="{81786A3F-0143-4765-ADBB-26A6F918571F}"/>
                </a:ext>
              </a:extLst>
            </p:cNvPr>
            <p:cNvSpPr>
              <a:spLocks noChangeArrowheads="1"/>
            </p:cNvSpPr>
            <p:nvPr/>
          </p:nvSpPr>
          <p:spPr bwMode="auto">
            <a:xfrm rot="10463279">
              <a:off x="6726238" y="5456238"/>
              <a:ext cx="976312"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25610" name="AutoShape 5">
              <a:extLst>
                <a:ext uri="{FF2B5EF4-FFF2-40B4-BE49-F238E27FC236}">
                  <a16:creationId xmlns:a16="http://schemas.microsoft.com/office/drawing/2014/main" id="{F41918EB-3E1F-4AB2-84C4-3F67D99D8765}"/>
                </a:ext>
              </a:extLst>
            </p:cNvPr>
            <p:cNvSpPr>
              <a:spLocks noChangeArrowheads="1"/>
            </p:cNvSpPr>
            <p:nvPr/>
          </p:nvSpPr>
          <p:spPr bwMode="auto">
            <a:xfrm rot="8681751">
              <a:off x="431800" y="519112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
        <p:nvSpPr>
          <p:cNvPr id="11" name="TextBox 5">
            <a:extLst>
              <a:ext uri="{FF2B5EF4-FFF2-40B4-BE49-F238E27FC236}">
                <a16:creationId xmlns:a16="http://schemas.microsoft.com/office/drawing/2014/main" id="{A32D8E52-B841-4684-97B6-5666DD6F9F43}"/>
              </a:ext>
            </a:extLst>
          </p:cNvPr>
          <p:cNvSpPr txBox="1">
            <a:spLocks noChangeArrowheads="1"/>
          </p:cNvSpPr>
          <p:nvPr/>
        </p:nvSpPr>
        <p:spPr bwMode="auto">
          <a:xfrm>
            <a:off x="2205109" y="3505200"/>
            <a:ext cx="3048000" cy="923330"/>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You will only see items you have current requests for your own property.</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a:extLst>
              <a:ext uri="{FF2B5EF4-FFF2-40B4-BE49-F238E27FC236}">
                <a16:creationId xmlns:a16="http://schemas.microsoft.com/office/drawing/2014/main" id="{9EE529E3-3973-4B08-97FB-A60B5D7D824F}"/>
              </a:ext>
            </a:extLst>
          </p:cNvPr>
          <p:cNvSpPr>
            <a:spLocks noGrp="1"/>
          </p:cNvSpPr>
          <p:nvPr>
            <p:ph type="title"/>
          </p:nvPr>
        </p:nvSpPr>
        <p:spPr>
          <a:xfrm>
            <a:off x="0" y="0"/>
            <a:ext cx="9144000" cy="579438"/>
          </a:xfrm>
        </p:spPr>
        <p:txBody>
          <a:bodyPr/>
          <a:lstStyle/>
          <a:p>
            <a:pPr algn="ctr"/>
            <a:r>
              <a:rPr lang="en-US" altLang="en-US" dirty="0">
                <a:solidFill>
                  <a:schemeClr val="tx1"/>
                </a:solidFill>
              </a:rPr>
              <a:t>WHAT NOW?</a:t>
            </a:r>
          </a:p>
        </p:txBody>
      </p:sp>
      <p:sp>
        <p:nvSpPr>
          <p:cNvPr id="2" name="TextBox 1" descr="A screen displaying next steps once you receive an internal request on your property.">
            <a:extLst>
              <a:ext uri="{FF2B5EF4-FFF2-40B4-BE49-F238E27FC236}">
                <a16:creationId xmlns:a16="http://schemas.microsoft.com/office/drawing/2014/main" id="{FD1B53DE-E2E2-47E6-8BD2-82261E379336}"/>
              </a:ext>
            </a:extLst>
          </p:cNvPr>
          <p:cNvSpPr txBox="1"/>
          <p:nvPr/>
        </p:nvSpPr>
        <p:spPr>
          <a:xfrm>
            <a:off x="914400" y="1143000"/>
            <a:ext cx="7696200" cy="4832092"/>
          </a:xfrm>
          <a:prstGeom prst="rect">
            <a:avLst/>
          </a:prstGeom>
          <a:noFill/>
        </p:spPr>
        <p:txBody>
          <a:bodyPr wrap="square" rtlCol="0">
            <a:spAutoFit/>
          </a:bodyPr>
          <a:lstStyle/>
          <a:p>
            <a:r>
              <a:rPr lang="en-US" sz="2800" dirty="0"/>
              <a:t>The holding agency must allocate the item to the requestor they deem most in need.  If there are no competing requests, you can contact the property custodian official listed on the transfer request document and request that they consider allocating immediately.  </a:t>
            </a:r>
          </a:p>
          <a:p>
            <a:endParaRPr lang="en-US" sz="2800" dirty="0"/>
          </a:p>
          <a:p>
            <a:r>
              <a:rPr lang="en-US" sz="2800" dirty="0"/>
              <a:t>Otherwise, if there is no allocation and the Excess Release Date (end of internal screening) has passed, please contact the property custodian official for action.</a:t>
            </a:r>
          </a:p>
        </p:txBody>
      </p:sp>
    </p:spTree>
    <p:extLst>
      <p:ext uri="{BB962C8B-B14F-4D97-AF65-F5344CB8AC3E}">
        <p14:creationId xmlns:p14="http://schemas.microsoft.com/office/powerpoint/2010/main" val="41301648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FE828B2-69A8-4C1A-B3EB-A113BF23EC72}"/>
              </a:ext>
            </a:extLst>
          </p:cNvPr>
          <p:cNvSpPr>
            <a:spLocks noGrp="1" noChangeArrowheads="1"/>
          </p:cNvSpPr>
          <p:nvPr>
            <p:ph type="title"/>
          </p:nvPr>
        </p:nvSpPr>
        <p:spPr>
          <a:xfrm>
            <a:off x="0" y="0"/>
            <a:ext cx="9144000" cy="523875"/>
          </a:xfrm>
        </p:spPr>
        <p:txBody>
          <a:bodyPr/>
          <a:lstStyle/>
          <a:p>
            <a:pPr algn="ctr" eaLnBrk="1" hangingPunct="1">
              <a:defRPr/>
            </a:pPr>
            <a:r>
              <a:rPr lang="en-US" sz="2800" dirty="0">
                <a:solidFill>
                  <a:schemeClr val="accent4"/>
                </a:solidFill>
                <a:latin typeface="Times New Roman" pitchFamily="18" charset="0"/>
                <a:cs typeface="Times New Roman" pitchFamily="18" charset="0"/>
              </a:rPr>
              <a:t>AAMS WANT LIST</a:t>
            </a:r>
          </a:p>
        </p:txBody>
      </p:sp>
      <p:pic>
        <p:nvPicPr>
          <p:cNvPr id="2" name="Picture 1" descr="The AAMS internal screening menu highlighting the Want List function.">
            <a:extLst>
              <a:ext uri="{FF2B5EF4-FFF2-40B4-BE49-F238E27FC236}">
                <a16:creationId xmlns:a16="http://schemas.microsoft.com/office/drawing/2014/main" id="{9C57348B-999E-464B-858F-A46BCCA1B228}"/>
              </a:ext>
            </a:extLst>
          </p:cNvPr>
          <p:cNvPicPr>
            <a:picLocks noChangeAspect="1"/>
          </p:cNvPicPr>
          <p:nvPr/>
        </p:nvPicPr>
        <p:blipFill rotWithShape="1">
          <a:blip r:embed="rId3"/>
          <a:srcRect r="1000"/>
          <a:stretch/>
        </p:blipFill>
        <p:spPr>
          <a:xfrm>
            <a:off x="0" y="646112"/>
            <a:ext cx="9144000" cy="6211888"/>
          </a:xfrm>
          <a:prstGeom prst="rect">
            <a:avLst/>
          </a:prstGeom>
        </p:spPr>
      </p:pic>
      <p:sp>
        <p:nvSpPr>
          <p:cNvPr id="3" name="AutoShape 5" descr="red arrow pointing to the want list function">
            <a:extLst>
              <a:ext uri="{FF2B5EF4-FFF2-40B4-BE49-F238E27FC236}">
                <a16:creationId xmlns:a16="http://schemas.microsoft.com/office/drawing/2014/main" id="{FA133262-DA3C-4CAA-A49C-C3B4E06AF04F}"/>
              </a:ext>
            </a:extLst>
          </p:cNvPr>
          <p:cNvSpPr>
            <a:spLocks noChangeArrowheads="1"/>
          </p:cNvSpPr>
          <p:nvPr/>
        </p:nvSpPr>
        <p:spPr bwMode="auto">
          <a:xfrm rot="9316641">
            <a:off x="1657039" y="42204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2831608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reeform 3" descr="Arrow the words Excess">
            <a:extLst>
              <a:ext uri="{FF2B5EF4-FFF2-40B4-BE49-F238E27FC236}">
                <a16:creationId xmlns:a16="http://schemas.microsoft.com/office/drawing/2014/main" id="{5429FFD4-2963-40BA-8A50-92B4725200C0}"/>
              </a:ext>
            </a:extLst>
          </p:cNvPr>
          <p:cNvSpPr>
            <a:spLocks/>
          </p:cNvSpPr>
          <p:nvPr/>
        </p:nvSpPr>
        <p:spPr bwMode="auto">
          <a:xfrm>
            <a:off x="1728918" y="973137"/>
            <a:ext cx="3051175" cy="1323975"/>
          </a:xfrm>
          <a:custGeom>
            <a:avLst/>
            <a:gdLst>
              <a:gd name="T0" fmla="*/ 2147483647 w 2814"/>
              <a:gd name="T1" fmla="*/ 2147483647 h 834"/>
              <a:gd name="T2" fmla="*/ 2147483647 w 2814"/>
              <a:gd name="T3" fmla="*/ 2147483647 h 834"/>
              <a:gd name="T4" fmla="*/ 2147483647 w 2814"/>
              <a:gd name="T5" fmla="*/ 2147483647 h 834"/>
              <a:gd name="T6" fmla="*/ 0 w 2814"/>
              <a:gd name="T7" fmla="*/ 2147483647 h 834"/>
              <a:gd name="T8" fmla="*/ 2147483647 w 2814"/>
              <a:gd name="T9" fmla="*/ 0 h 834"/>
              <a:gd name="T10" fmla="*/ 2147483647 w 2814"/>
              <a:gd name="T11" fmla="*/ 2147483647 h 834"/>
              <a:gd name="T12" fmla="*/ 2147483647 w 2814"/>
              <a:gd name="T13" fmla="*/ 2147483647 h 834"/>
              <a:gd name="T14" fmla="*/ 2147483647 w 2814"/>
              <a:gd name="T15" fmla="*/ 0 h 834"/>
              <a:gd name="T16" fmla="*/ 2147483647 w 2814"/>
              <a:gd name="T17" fmla="*/ 2147483647 h 834"/>
              <a:gd name="T18" fmla="*/ 2147483647 w 2814"/>
              <a:gd name="T19" fmla="*/ 2147483647 h 834"/>
              <a:gd name="T20" fmla="*/ 2147483647 w 2814"/>
              <a:gd name="T21" fmla="*/ 2147483647 h 8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4"/>
              <a:gd name="T34" fmla="*/ 0 h 834"/>
              <a:gd name="T35" fmla="*/ 2814 w 2814"/>
              <a:gd name="T36" fmla="*/ 834 h 8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4" h="834">
                <a:moveTo>
                  <a:pt x="2181" y="600"/>
                </a:moveTo>
                <a:lnTo>
                  <a:pt x="631" y="600"/>
                </a:lnTo>
                <a:lnTo>
                  <a:pt x="631" y="833"/>
                </a:lnTo>
                <a:lnTo>
                  <a:pt x="0" y="412"/>
                </a:lnTo>
                <a:lnTo>
                  <a:pt x="631" y="0"/>
                </a:lnTo>
                <a:lnTo>
                  <a:pt x="631" y="260"/>
                </a:lnTo>
                <a:lnTo>
                  <a:pt x="2181" y="260"/>
                </a:lnTo>
                <a:lnTo>
                  <a:pt x="2181" y="0"/>
                </a:lnTo>
                <a:lnTo>
                  <a:pt x="2813" y="412"/>
                </a:lnTo>
                <a:lnTo>
                  <a:pt x="2181" y="833"/>
                </a:lnTo>
                <a:lnTo>
                  <a:pt x="2181" y="600"/>
                </a:lnTo>
              </a:path>
            </a:pathLst>
          </a:custGeom>
          <a:gradFill rotWithShape="0">
            <a:gsLst>
              <a:gs pos="0">
                <a:srgbClr val="DDEBCF"/>
              </a:gs>
              <a:gs pos="50000">
                <a:srgbClr val="9CB86E"/>
              </a:gs>
              <a:gs pos="100000">
                <a:srgbClr val="156B13"/>
              </a:gs>
            </a:gsLst>
            <a:lin ang="5400000" scaled="1"/>
          </a:gradFill>
          <a:ln>
            <a:noFill/>
          </a:ln>
          <a:extLst>
            <a:ext uri="{91240B29-F687-4F45-9708-019B960494DF}">
              <a14:hiddenLine xmlns:a14="http://schemas.microsoft.com/office/drawing/2010/main" w="9525" cap="rnd">
                <a:solidFill>
                  <a:srgbClr val="000000"/>
                </a:solidFill>
                <a:round/>
                <a:headEnd type="none" w="sm" len="sm"/>
                <a:tailEnd type="none" w="sm" len="sm"/>
              </a14:hiddenLine>
            </a:ext>
          </a:extLst>
        </p:spPr>
        <p:txBody>
          <a:bodyPr/>
          <a:lstStyle/>
          <a:p>
            <a:endParaRPr lang="en-US" dirty="0"/>
          </a:p>
        </p:txBody>
      </p:sp>
      <p:sp>
        <p:nvSpPr>
          <p:cNvPr id="3086" name="Rectangle 14">
            <a:extLst>
              <a:ext uri="{FF2B5EF4-FFF2-40B4-BE49-F238E27FC236}">
                <a16:creationId xmlns:a16="http://schemas.microsoft.com/office/drawing/2014/main" id="{D748AD04-26F0-410F-8FAA-565492EF88F0}"/>
              </a:ext>
            </a:extLst>
          </p:cNvPr>
          <p:cNvSpPr>
            <a:spLocks noGrp="1" noChangeArrowheads="1"/>
          </p:cNvSpPr>
          <p:nvPr>
            <p:ph type="title"/>
          </p:nvPr>
        </p:nvSpPr>
        <p:spPr>
          <a:xfrm>
            <a:off x="0" y="0"/>
            <a:ext cx="9144000" cy="782638"/>
          </a:xfrm>
        </p:spPr>
        <p:txBody>
          <a:bodyPr lIns="92075" tIns="46038" rIns="92075" bIns="46038"/>
          <a:lstStyle/>
          <a:p>
            <a:pPr algn="ctr" eaLnBrk="1" hangingPunct="1">
              <a:lnSpc>
                <a:spcPct val="80000"/>
              </a:lnSpc>
              <a:defRPr/>
            </a:pPr>
            <a:br>
              <a:rPr lang="en-US" sz="2400" i="1" dirty="0">
                <a:solidFill>
                  <a:schemeClr val="tx1"/>
                </a:solidFill>
                <a:effectLst>
                  <a:outerShdw blurRad="38100" dist="38100" dir="2700000" algn="tl">
                    <a:srgbClr val="C0C0C0"/>
                  </a:outerShdw>
                </a:effectLst>
              </a:rPr>
            </a:br>
            <a:r>
              <a:rPr lang="en-US" i="1" dirty="0">
                <a:solidFill>
                  <a:schemeClr val="tx1"/>
                </a:solidFill>
                <a:effectLst>
                  <a:outerShdw blurRad="38100" dist="38100" dir="2700000" algn="tl">
                    <a:srgbClr val="C0C0C0"/>
                  </a:outerShdw>
                </a:effectLst>
              </a:rPr>
              <a:t>FEDERAL DISPOSAL PROCESS</a:t>
            </a:r>
          </a:p>
        </p:txBody>
      </p:sp>
      <p:pic>
        <p:nvPicPr>
          <p:cNvPr id="7174" name="Picture 15" descr="hp_gsaxcess_logo">
            <a:extLst>
              <a:ext uri="{FF2B5EF4-FFF2-40B4-BE49-F238E27FC236}">
                <a16:creationId xmlns:a16="http://schemas.microsoft.com/office/drawing/2014/main" id="{B1F65387-18C7-4853-8F16-2038E2374AF6}"/>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1011238" y="3511550"/>
            <a:ext cx="2925762" cy="703263"/>
          </a:xfrm>
          <a:noFill/>
        </p:spPr>
      </p:pic>
      <p:sp>
        <p:nvSpPr>
          <p:cNvPr id="7175" name="Freeform 17" descr="Arrow with the words Surplus">
            <a:extLst>
              <a:ext uri="{FF2B5EF4-FFF2-40B4-BE49-F238E27FC236}">
                <a16:creationId xmlns:a16="http://schemas.microsoft.com/office/drawing/2014/main" id="{56FF6ABF-A102-458F-9C17-97BD3E36EBBF}"/>
              </a:ext>
            </a:extLst>
          </p:cNvPr>
          <p:cNvSpPr>
            <a:spLocks/>
          </p:cNvSpPr>
          <p:nvPr/>
        </p:nvSpPr>
        <p:spPr bwMode="auto">
          <a:xfrm>
            <a:off x="4832481" y="953141"/>
            <a:ext cx="4316412" cy="1323975"/>
          </a:xfrm>
          <a:custGeom>
            <a:avLst/>
            <a:gdLst>
              <a:gd name="T0" fmla="*/ 2147483647 w 2814"/>
              <a:gd name="T1" fmla="*/ 2147483647 h 834"/>
              <a:gd name="T2" fmla="*/ 2147483647 w 2814"/>
              <a:gd name="T3" fmla="*/ 2147483647 h 834"/>
              <a:gd name="T4" fmla="*/ 2147483647 w 2814"/>
              <a:gd name="T5" fmla="*/ 2147483647 h 834"/>
              <a:gd name="T6" fmla="*/ 0 w 2814"/>
              <a:gd name="T7" fmla="*/ 2147483647 h 834"/>
              <a:gd name="T8" fmla="*/ 2147483647 w 2814"/>
              <a:gd name="T9" fmla="*/ 0 h 834"/>
              <a:gd name="T10" fmla="*/ 2147483647 w 2814"/>
              <a:gd name="T11" fmla="*/ 2147483647 h 834"/>
              <a:gd name="T12" fmla="*/ 2147483647 w 2814"/>
              <a:gd name="T13" fmla="*/ 2147483647 h 834"/>
              <a:gd name="T14" fmla="*/ 2147483647 w 2814"/>
              <a:gd name="T15" fmla="*/ 0 h 834"/>
              <a:gd name="T16" fmla="*/ 2147483647 w 2814"/>
              <a:gd name="T17" fmla="*/ 2147483647 h 834"/>
              <a:gd name="T18" fmla="*/ 2147483647 w 2814"/>
              <a:gd name="T19" fmla="*/ 2147483647 h 834"/>
              <a:gd name="T20" fmla="*/ 2147483647 w 2814"/>
              <a:gd name="T21" fmla="*/ 2147483647 h 8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4"/>
              <a:gd name="T34" fmla="*/ 0 h 834"/>
              <a:gd name="T35" fmla="*/ 2814 w 2814"/>
              <a:gd name="T36" fmla="*/ 834 h 8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4" h="834">
                <a:moveTo>
                  <a:pt x="2181" y="600"/>
                </a:moveTo>
                <a:lnTo>
                  <a:pt x="631" y="600"/>
                </a:lnTo>
                <a:lnTo>
                  <a:pt x="631" y="833"/>
                </a:lnTo>
                <a:lnTo>
                  <a:pt x="0" y="412"/>
                </a:lnTo>
                <a:lnTo>
                  <a:pt x="631" y="0"/>
                </a:lnTo>
                <a:lnTo>
                  <a:pt x="631" y="260"/>
                </a:lnTo>
                <a:lnTo>
                  <a:pt x="2181" y="260"/>
                </a:lnTo>
                <a:lnTo>
                  <a:pt x="2181" y="0"/>
                </a:lnTo>
                <a:lnTo>
                  <a:pt x="2813" y="412"/>
                </a:lnTo>
                <a:lnTo>
                  <a:pt x="2181" y="833"/>
                </a:lnTo>
                <a:lnTo>
                  <a:pt x="2181" y="600"/>
                </a:lnTo>
              </a:path>
            </a:pathLst>
          </a:custGeom>
          <a:gradFill rotWithShape="0">
            <a:gsLst>
              <a:gs pos="0">
                <a:srgbClr val="FFEFD1"/>
              </a:gs>
              <a:gs pos="64999">
                <a:srgbClr val="F0EBD5"/>
              </a:gs>
              <a:gs pos="100000">
                <a:srgbClr val="D1C39F"/>
              </a:gs>
            </a:gsLst>
            <a:path path="rect">
              <a:fillToRect l="50000" t="50000" r="50000" b="50000"/>
            </a:path>
          </a:gradFill>
          <a:ln>
            <a:noFill/>
          </a:ln>
          <a:extLst>
            <a:ext uri="{91240B29-F687-4F45-9708-019B960494DF}">
              <a14:hiddenLine xmlns:a14="http://schemas.microsoft.com/office/drawing/2010/main" w="9525" cap="rnd">
                <a:solidFill>
                  <a:srgbClr val="000000"/>
                </a:solidFill>
                <a:round/>
                <a:headEnd type="none" w="sm" len="sm"/>
                <a:tailEnd type="none" w="sm" len="sm"/>
              </a14:hiddenLine>
            </a:ext>
          </a:extLst>
        </p:spPr>
        <p:txBody>
          <a:bodyPr/>
          <a:lstStyle/>
          <a:p>
            <a:endParaRPr lang="en-US" dirty="0"/>
          </a:p>
        </p:txBody>
      </p:sp>
      <p:sp>
        <p:nvSpPr>
          <p:cNvPr id="3100" name="Rectangle 28">
            <a:extLst>
              <a:ext uri="{FF2B5EF4-FFF2-40B4-BE49-F238E27FC236}">
                <a16:creationId xmlns:a16="http://schemas.microsoft.com/office/drawing/2014/main" id="{5BEA1380-27E4-4F06-A9DE-9CD95871771D}"/>
              </a:ext>
            </a:extLst>
          </p:cNvPr>
          <p:cNvSpPr>
            <a:spLocks noChangeArrowheads="1"/>
          </p:cNvSpPr>
          <p:nvPr/>
        </p:nvSpPr>
        <p:spPr bwMode="auto">
          <a:xfrm>
            <a:off x="2151193" y="1282699"/>
            <a:ext cx="2241550" cy="701675"/>
          </a:xfrm>
          <a:prstGeom prst="rect">
            <a:avLst/>
          </a:prstGeom>
          <a:noFill/>
          <a:ln w="9525">
            <a:noFill/>
            <a:miter lim="800000"/>
            <a:headEnd/>
            <a:tailEnd/>
          </a:ln>
          <a:effectLst/>
        </p:spPr>
        <p:txBody>
          <a:bodyPr wrap="none" lIns="92075" tIns="46038" rIns="92075" bIns="46038">
            <a:spAutoFit/>
          </a:bodyPr>
          <a:lstStyle/>
          <a:p>
            <a:pPr eaLnBrk="0" hangingPunct="0">
              <a:defRPr/>
            </a:pPr>
            <a:r>
              <a:rPr lang="en-US" sz="4000" b="1" dirty="0">
                <a:effectLst>
                  <a:outerShdw blurRad="38100" dist="38100" dir="2700000" algn="tl">
                    <a:srgbClr val="C0C0C0"/>
                  </a:outerShdw>
                </a:effectLst>
              </a:rPr>
              <a:t>EXCESS</a:t>
            </a:r>
          </a:p>
        </p:txBody>
      </p:sp>
      <p:sp>
        <p:nvSpPr>
          <p:cNvPr id="3101" name="Rectangle 29">
            <a:extLst>
              <a:ext uri="{FF2B5EF4-FFF2-40B4-BE49-F238E27FC236}">
                <a16:creationId xmlns:a16="http://schemas.microsoft.com/office/drawing/2014/main" id="{578AF83A-5FCA-4CC0-A7CF-BBF7BF8289A4}"/>
              </a:ext>
            </a:extLst>
          </p:cNvPr>
          <p:cNvSpPr>
            <a:spLocks noChangeArrowheads="1"/>
          </p:cNvSpPr>
          <p:nvPr/>
        </p:nvSpPr>
        <p:spPr bwMode="auto">
          <a:xfrm>
            <a:off x="5638800" y="1282699"/>
            <a:ext cx="2608263" cy="701675"/>
          </a:xfrm>
          <a:prstGeom prst="rect">
            <a:avLst/>
          </a:prstGeom>
          <a:noFill/>
          <a:ln w="9525">
            <a:noFill/>
            <a:miter lim="800000"/>
            <a:headEnd/>
            <a:tailEnd/>
          </a:ln>
          <a:effectLst/>
        </p:spPr>
        <p:txBody>
          <a:bodyPr wrap="none" lIns="92075" tIns="46038" rIns="92075" bIns="46038">
            <a:spAutoFit/>
          </a:bodyPr>
          <a:lstStyle/>
          <a:p>
            <a:pPr eaLnBrk="0" hangingPunct="0">
              <a:defRPr/>
            </a:pPr>
            <a:r>
              <a:rPr lang="en-US" sz="4000" b="1" dirty="0">
                <a:effectLst>
                  <a:outerShdw blurRad="38100" dist="38100" dir="2700000" algn="tl">
                    <a:srgbClr val="C0C0C0"/>
                  </a:outerShdw>
                </a:effectLst>
              </a:rPr>
              <a:t>SURPLUS</a:t>
            </a:r>
          </a:p>
        </p:txBody>
      </p:sp>
      <p:sp>
        <p:nvSpPr>
          <p:cNvPr id="7183" name="Rectangle 30" descr="Grouping of all the stages of disposal">
            <a:extLst>
              <a:ext uri="{FF2B5EF4-FFF2-40B4-BE49-F238E27FC236}">
                <a16:creationId xmlns:a16="http://schemas.microsoft.com/office/drawing/2014/main" id="{901BFEFE-0FFF-4C46-831B-BCC48924DC55}"/>
              </a:ext>
            </a:extLst>
          </p:cNvPr>
          <p:cNvSpPr>
            <a:spLocks noChangeArrowheads="1"/>
          </p:cNvSpPr>
          <p:nvPr/>
        </p:nvSpPr>
        <p:spPr bwMode="auto">
          <a:xfrm>
            <a:off x="0" y="3200400"/>
            <a:ext cx="9144000" cy="3657600"/>
          </a:xfrm>
          <a:prstGeom prst="rect">
            <a:avLst/>
          </a:prstGeom>
          <a:gradFill rotWithShape="0">
            <a:gsLst>
              <a:gs pos="0">
                <a:srgbClr val="8488C4"/>
              </a:gs>
              <a:gs pos="53000">
                <a:srgbClr val="D4DEFF"/>
              </a:gs>
              <a:gs pos="83000">
                <a:srgbClr val="D4DEFF"/>
              </a:gs>
              <a:gs pos="100000">
                <a:srgbClr val="96AB94"/>
              </a:gs>
            </a:gsLst>
            <a:lin ang="5400000" scaled="1"/>
          </a:gradFill>
          <a:ln w="12700">
            <a:solidFill>
              <a:schemeClr val="tx1"/>
            </a:solidFill>
            <a:miter lim="800000"/>
            <a:headEnd/>
            <a:tailEnd/>
          </a:ln>
          <a:effectLst>
            <a:outerShdw dist="107763" dir="2700000" algn="ctr" rotWithShape="0">
              <a:schemeClr val="bg2"/>
            </a:outerShdw>
          </a:effectLst>
        </p:spPr>
        <p:txBody>
          <a:bodyPr wrap="none" anchor="ct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endParaRPr lang="en-US" altLang="en-US" dirty="0">
              <a:latin typeface="Alois" charset="0"/>
              <a:cs typeface="Arial" panose="020B0604020202020204" pitchFamily="34" charset="0"/>
            </a:endParaRPr>
          </a:p>
        </p:txBody>
      </p:sp>
      <p:sp>
        <p:nvSpPr>
          <p:cNvPr id="3103" name="Rectangle 31" descr="The Words Screening in red">
            <a:extLst>
              <a:ext uri="{FF2B5EF4-FFF2-40B4-BE49-F238E27FC236}">
                <a16:creationId xmlns:a16="http://schemas.microsoft.com/office/drawing/2014/main" id="{FC2B60EE-E9EE-4CDD-94A0-2C90AD332969}"/>
              </a:ext>
            </a:extLst>
          </p:cNvPr>
          <p:cNvSpPr>
            <a:spLocks noChangeArrowheads="1"/>
          </p:cNvSpPr>
          <p:nvPr/>
        </p:nvSpPr>
        <p:spPr bwMode="auto">
          <a:xfrm>
            <a:off x="17593" y="2197099"/>
            <a:ext cx="5105400" cy="749300"/>
          </a:xfrm>
          <a:prstGeom prst="rect">
            <a:avLst/>
          </a:prstGeom>
          <a:noFill/>
          <a:ln w="9525">
            <a:noFill/>
            <a:miter lim="800000"/>
            <a:headEnd/>
            <a:tailEnd/>
          </a:ln>
          <a:effectLst/>
        </p:spPr>
        <p:txBody>
          <a:bodyPr lIns="92075" tIns="46038" rIns="92075" bIns="46038">
            <a:spAutoFit/>
          </a:bodyPr>
          <a:lstStyle/>
          <a:p>
            <a:pPr algn="ctr" eaLnBrk="0" hangingPunct="0">
              <a:lnSpc>
                <a:spcPct val="80000"/>
              </a:lnSpc>
              <a:defRPr/>
            </a:pPr>
            <a:r>
              <a:rPr lang="en-US" sz="5400" b="1" dirty="0">
                <a:solidFill>
                  <a:srgbClr val="FF0000"/>
                </a:solidFill>
                <a:effectLst>
                  <a:outerShdw blurRad="38100" dist="38100" dir="2700000" algn="tl">
                    <a:srgbClr val="C0C0C0"/>
                  </a:outerShdw>
                </a:effectLst>
              </a:rPr>
              <a:t>SCREENING</a:t>
            </a:r>
          </a:p>
        </p:txBody>
      </p:sp>
      <p:sp>
        <p:nvSpPr>
          <p:cNvPr id="7185" name="Rectangle 32" descr="Internal Agencies, USDA, VA, DOE, DHS and DOI">
            <a:extLst>
              <a:ext uri="{FF2B5EF4-FFF2-40B4-BE49-F238E27FC236}">
                <a16:creationId xmlns:a16="http://schemas.microsoft.com/office/drawing/2014/main" id="{22AC86D1-7A75-4060-95C3-394660F19438}"/>
              </a:ext>
            </a:extLst>
          </p:cNvPr>
          <p:cNvSpPr>
            <a:spLocks noChangeArrowheads="1"/>
          </p:cNvSpPr>
          <p:nvPr/>
        </p:nvSpPr>
        <p:spPr bwMode="auto">
          <a:xfrm>
            <a:off x="152400" y="5105400"/>
            <a:ext cx="1295400" cy="144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000" b="1" dirty="0"/>
              <a:t>Internal</a:t>
            </a:r>
          </a:p>
          <a:p>
            <a:pPr algn="ctr">
              <a:spcBef>
                <a:spcPct val="0"/>
              </a:spcBef>
              <a:buClrTx/>
              <a:buFontTx/>
              <a:buNone/>
            </a:pPr>
            <a:r>
              <a:rPr lang="en-US" altLang="en-US" sz="1000" b="1" dirty="0"/>
              <a:t>Agencies/Bureaus</a:t>
            </a:r>
          </a:p>
          <a:p>
            <a:pPr algn="ctr">
              <a:spcBef>
                <a:spcPct val="0"/>
              </a:spcBef>
              <a:buClrTx/>
              <a:buFontTx/>
              <a:buNone/>
            </a:pPr>
            <a:r>
              <a:rPr lang="en-US" altLang="en-US" sz="1000" b="1" dirty="0"/>
              <a:t>of your Dept</a:t>
            </a:r>
          </a:p>
          <a:p>
            <a:pPr algn="ctr">
              <a:spcBef>
                <a:spcPct val="0"/>
              </a:spcBef>
              <a:buClrTx/>
              <a:buFontTx/>
              <a:buNone/>
            </a:pPr>
            <a:endParaRPr lang="en-US" altLang="en-US" sz="800" b="1" dirty="0"/>
          </a:p>
          <a:p>
            <a:pPr algn="ctr">
              <a:spcBef>
                <a:spcPct val="0"/>
              </a:spcBef>
              <a:buClrTx/>
              <a:buFontTx/>
              <a:buNone/>
            </a:pPr>
            <a:r>
              <a:rPr lang="en-US" altLang="en-US" sz="1000" b="1" dirty="0"/>
              <a:t>USDA - 15</a:t>
            </a:r>
          </a:p>
          <a:p>
            <a:pPr algn="ctr">
              <a:spcBef>
                <a:spcPct val="0"/>
              </a:spcBef>
              <a:buClrTx/>
              <a:buFontTx/>
              <a:buNone/>
            </a:pPr>
            <a:r>
              <a:rPr lang="en-US" altLang="en-US" sz="1000" b="1" dirty="0"/>
              <a:t>VA - 10</a:t>
            </a:r>
          </a:p>
          <a:p>
            <a:pPr algn="ctr">
              <a:spcBef>
                <a:spcPct val="0"/>
              </a:spcBef>
              <a:buClrTx/>
              <a:buFontTx/>
              <a:buNone/>
            </a:pPr>
            <a:r>
              <a:rPr lang="en-US" altLang="en-US" sz="1000" b="1" dirty="0"/>
              <a:t>DOE - 12</a:t>
            </a:r>
          </a:p>
          <a:p>
            <a:pPr algn="ctr">
              <a:spcBef>
                <a:spcPct val="0"/>
              </a:spcBef>
              <a:buClrTx/>
              <a:buFontTx/>
              <a:buNone/>
            </a:pPr>
            <a:r>
              <a:rPr lang="en-US" altLang="en-US" sz="1000" b="1" dirty="0"/>
              <a:t>DHS – 15</a:t>
            </a:r>
          </a:p>
          <a:p>
            <a:pPr algn="ctr">
              <a:spcBef>
                <a:spcPct val="0"/>
              </a:spcBef>
              <a:buClrTx/>
              <a:buFontTx/>
              <a:buNone/>
            </a:pPr>
            <a:r>
              <a:rPr lang="en-US" altLang="en-US" sz="1000" b="1" dirty="0"/>
              <a:t>DOI - 15</a:t>
            </a:r>
          </a:p>
        </p:txBody>
      </p:sp>
      <p:sp>
        <p:nvSpPr>
          <p:cNvPr id="7186" name="Rectangle 33" descr="Federal Screening agencies">
            <a:extLst>
              <a:ext uri="{FF2B5EF4-FFF2-40B4-BE49-F238E27FC236}">
                <a16:creationId xmlns:a16="http://schemas.microsoft.com/office/drawing/2014/main" id="{16D77DB1-73E9-4C63-B2F1-5E62CB9A7010}"/>
              </a:ext>
            </a:extLst>
          </p:cNvPr>
          <p:cNvSpPr>
            <a:spLocks noChangeArrowheads="1"/>
          </p:cNvSpPr>
          <p:nvPr/>
        </p:nvSpPr>
        <p:spPr bwMode="auto">
          <a:xfrm>
            <a:off x="2819400" y="5105400"/>
            <a:ext cx="20939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000" b="1" dirty="0"/>
              <a:t>Federal Agencies</a:t>
            </a:r>
          </a:p>
          <a:p>
            <a:pPr algn="ctr">
              <a:spcBef>
                <a:spcPct val="0"/>
              </a:spcBef>
              <a:buClrTx/>
              <a:buFontTx/>
              <a:buNone/>
            </a:pPr>
            <a:r>
              <a:rPr lang="en-US" altLang="en-US" sz="1000" b="1" dirty="0">
                <a:cs typeface="Times New Roman" panose="02020603050405020304" pitchFamily="18" charset="0"/>
              </a:rPr>
              <a:t>Cost Reimbursable Contractors</a:t>
            </a:r>
            <a:r>
              <a:rPr lang="en-US" altLang="en-US" sz="1000" b="1" dirty="0"/>
              <a:t> </a:t>
            </a:r>
          </a:p>
          <a:p>
            <a:pPr algn="ctr">
              <a:spcBef>
                <a:spcPct val="0"/>
              </a:spcBef>
              <a:buClrTx/>
              <a:buFontTx/>
              <a:buNone/>
            </a:pPr>
            <a:r>
              <a:rPr lang="en-US" altLang="en-US" sz="1000" b="1" dirty="0">
                <a:cs typeface="Times New Roman" panose="02020603050405020304" pitchFamily="18" charset="0"/>
              </a:rPr>
              <a:t>Grantees</a:t>
            </a:r>
          </a:p>
          <a:p>
            <a:pPr algn="ctr">
              <a:spcBef>
                <a:spcPct val="0"/>
              </a:spcBef>
              <a:buClrTx/>
              <a:buFontTx/>
              <a:buNone/>
            </a:pPr>
            <a:endParaRPr lang="en-US" altLang="en-US" sz="1000" b="1" dirty="0"/>
          </a:p>
        </p:txBody>
      </p:sp>
      <p:sp>
        <p:nvSpPr>
          <p:cNvPr id="7187" name="Rectangle 34" descr="Federal Screening agencies">
            <a:extLst>
              <a:ext uri="{FF2B5EF4-FFF2-40B4-BE49-F238E27FC236}">
                <a16:creationId xmlns:a16="http://schemas.microsoft.com/office/drawing/2014/main" id="{62818B61-425C-4164-B52B-7DA36626DFC3}"/>
              </a:ext>
            </a:extLst>
          </p:cNvPr>
          <p:cNvSpPr>
            <a:spLocks noChangeArrowheads="1"/>
          </p:cNvSpPr>
          <p:nvPr/>
        </p:nvSpPr>
        <p:spPr bwMode="auto">
          <a:xfrm>
            <a:off x="2590800" y="5638800"/>
            <a:ext cx="251460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000" b="1" dirty="0"/>
              <a:t>Public Airports</a:t>
            </a:r>
          </a:p>
          <a:p>
            <a:pPr algn="ctr">
              <a:spcBef>
                <a:spcPct val="0"/>
              </a:spcBef>
              <a:buClrTx/>
              <a:buFontTx/>
              <a:buNone/>
            </a:pPr>
            <a:r>
              <a:rPr lang="en-US" altLang="en-US" sz="1000" b="1" dirty="0"/>
              <a:t>State Agencies for Surplus Property</a:t>
            </a:r>
          </a:p>
          <a:p>
            <a:pPr algn="ctr">
              <a:spcBef>
                <a:spcPct val="0"/>
              </a:spcBef>
              <a:buClrTx/>
              <a:buFontTx/>
              <a:buNone/>
            </a:pPr>
            <a:r>
              <a:rPr lang="en-US" altLang="en-US" sz="1000" b="1" dirty="0">
                <a:cs typeface="Times New Roman" panose="02020603050405020304" pitchFamily="18" charset="0"/>
              </a:rPr>
              <a:t>Nonprofit Educational &amp; Public Health Activities </a:t>
            </a:r>
          </a:p>
          <a:p>
            <a:pPr algn="ctr">
              <a:spcBef>
                <a:spcPct val="0"/>
              </a:spcBef>
              <a:buClrTx/>
              <a:buFontTx/>
              <a:buNone/>
            </a:pPr>
            <a:r>
              <a:rPr lang="en-US" altLang="en-US" sz="1000" b="1" dirty="0">
                <a:cs typeface="Times New Roman" panose="02020603050405020304" pitchFamily="18" charset="0"/>
              </a:rPr>
              <a:t>Service Educational Activities</a:t>
            </a:r>
          </a:p>
          <a:p>
            <a:pPr algn="ctr">
              <a:spcBef>
                <a:spcPct val="0"/>
              </a:spcBef>
              <a:buClrTx/>
              <a:buFontTx/>
              <a:buNone/>
            </a:pPr>
            <a:r>
              <a:rPr lang="en-US" altLang="en-US" sz="1000" b="1" dirty="0">
                <a:cs typeface="Times New Roman" panose="02020603050405020304" pitchFamily="18" charset="0"/>
              </a:rPr>
              <a:t>(</a:t>
            </a:r>
            <a:r>
              <a:rPr lang="en-US" altLang="en-US" sz="1000" b="1" dirty="0">
                <a:solidFill>
                  <a:srgbClr val="FF0000"/>
                </a:solidFill>
                <a:cs typeface="Times New Roman" panose="02020603050405020304" pitchFamily="18" charset="0"/>
              </a:rPr>
              <a:t>14 days if CFL equipment</a:t>
            </a:r>
            <a:r>
              <a:rPr lang="en-US" altLang="en-US" sz="1000" b="1" dirty="0">
                <a:cs typeface="Times New Roman" panose="02020603050405020304" pitchFamily="18" charset="0"/>
              </a:rPr>
              <a:t>)</a:t>
            </a:r>
          </a:p>
          <a:p>
            <a:pPr algn="ctr">
              <a:spcBef>
                <a:spcPct val="0"/>
              </a:spcBef>
              <a:buClrTx/>
              <a:buFontTx/>
              <a:buNone/>
            </a:pPr>
            <a:endParaRPr lang="en-US" altLang="en-US" sz="1000" b="1" dirty="0"/>
          </a:p>
          <a:p>
            <a:pPr algn="ctr">
              <a:spcBef>
                <a:spcPct val="0"/>
              </a:spcBef>
              <a:buClrTx/>
              <a:buFontTx/>
              <a:buNone/>
            </a:pPr>
            <a:endParaRPr lang="en-US" altLang="en-US" sz="1600" b="1" dirty="0"/>
          </a:p>
        </p:txBody>
      </p:sp>
      <p:sp>
        <p:nvSpPr>
          <p:cNvPr id="7188" name="Rectangle 35">
            <a:extLst>
              <a:ext uri="{FF2B5EF4-FFF2-40B4-BE49-F238E27FC236}">
                <a16:creationId xmlns:a16="http://schemas.microsoft.com/office/drawing/2014/main" id="{EE1B8053-1DA0-438F-A829-5B4008F774F3}"/>
              </a:ext>
              <a:ext uri="{C183D7F6-B498-43B3-948B-1728B52AA6E4}">
                <adec:decorative xmlns:adec="http://schemas.microsoft.com/office/drawing/2017/decorative" val="1"/>
              </a:ext>
            </a:extLst>
          </p:cNvPr>
          <p:cNvSpPr>
            <a:spLocks noChangeArrowheads="1"/>
          </p:cNvSpPr>
          <p:nvPr/>
        </p:nvSpPr>
        <p:spPr bwMode="auto">
          <a:xfrm>
            <a:off x="152400" y="3949699"/>
            <a:ext cx="8839200" cy="1092200"/>
          </a:xfrm>
          <a:prstGeom prst="rect">
            <a:avLst/>
          </a:prstGeom>
          <a:gradFill rotWithShape="0">
            <a:gsLst>
              <a:gs pos="0">
                <a:srgbClr val="96AB94"/>
              </a:gs>
              <a:gs pos="17000">
                <a:srgbClr val="D4DEFF"/>
              </a:gs>
              <a:gs pos="47000">
                <a:srgbClr val="D4DEFF"/>
              </a:gs>
              <a:gs pos="100000">
                <a:srgbClr val="8488C4"/>
              </a:gs>
            </a:gsLst>
            <a:lin ang="5400000" scaled="1"/>
          </a:gradFill>
          <a:ln w="50800">
            <a:solidFill>
              <a:schemeClr val="bg1"/>
            </a:solidFill>
            <a:miter lim="800000"/>
            <a:headEnd/>
            <a:tailEnd/>
          </a:ln>
        </p:spPr>
        <p:txBody>
          <a:bodyPr wrap="none" anchor="ct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eaLnBrk="1" hangingPunct="1">
              <a:spcBef>
                <a:spcPct val="0"/>
              </a:spcBef>
              <a:buClrTx/>
              <a:buFontTx/>
              <a:buNone/>
            </a:pPr>
            <a:endParaRPr lang="en-US" altLang="en-US" sz="1800" dirty="0"/>
          </a:p>
        </p:txBody>
      </p:sp>
      <p:sp>
        <p:nvSpPr>
          <p:cNvPr id="7189" name="Rectangle 36" descr="Agency Screening box">
            <a:extLst>
              <a:ext uri="{FF2B5EF4-FFF2-40B4-BE49-F238E27FC236}">
                <a16:creationId xmlns:a16="http://schemas.microsoft.com/office/drawing/2014/main" id="{2DE895B8-398A-4226-8CD7-48F2D0C88C4F}"/>
              </a:ext>
            </a:extLst>
          </p:cNvPr>
          <p:cNvSpPr>
            <a:spLocks noChangeArrowheads="1"/>
          </p:cNvSpPr>
          <p:nvPr/>
        </p:nvSpPr>
        <p:spPr bwMode="auto">
          <a:xfrm>
            <a:off x="169993" y="4102099"/>
            <a:ext cx="1524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600" b="1" dirty="0"/>
              <a:t>AGENCY</a:t>
            </a:r>
          </a:p>
          <a:p>
            <a:pPr algn="ctr">
              <a:spcBef>
                <a:spcPct val="0"/>
              </a:spcBef>
              <a:buClrTx/>
              <a:buFontTx/>
              <a:buNone/>
            </a:pPr>
            <a:r>
              <a:rPr lang="en-US" altLang="en-US" sz="1600" b="1" dirty="0"/>
              <a:t>SCREENING</a:t>
            </a:r>
          </a:p>
        </p:txBody>
      </p:sp>
      <p:sp>
        <p:nvSpPr>
          <p:cNvPr id="7190" name="Rectangle 37" descr="Screening/Federal Transfer 21 Days Box">
            <a:extLst>
              <a:ext uri="{FF2B5EF4-FFF2-40B4-BE49-F238E27FC236}">
                <a16:creationId xmlns:a16="http://schemas.microsoft.com/office/drawing/2014/main" id="{1BF6F5D4-4AB7-433D-973D-A7D4F13440AC}"/>
              </a:ext>
            </a:extLst>
          </p:cNvPr>
          <p:cNvSpPr>
            <a:spLocks noChangeArrowheads="1"/>
          </p:cNvSpPr>
          <p:nvPr/>
        </p:nvSpPr>
        <p:spPr bwMode="auto">
          <a:xfrm>
            <a:off x="2760793" y="3949699"/>
            <a:ext cx="2057400"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lnSpc>
                <a:spcPct val="90000"/>
              </a:lnSpc>
              <a:spcBef>
                <a:spcPct val="0"/>
              </a:spcBef>
              <a:buClrTx/>
              <a:buFontTx/>
              <a:buNone/>
            </a:pPr>
            <a:r>
              <a:rPr lang="en-US" altLang="en-US" sz="1600" b="1" dirty="0"/>
              <a:t>SCREENING/</a:t>
            </a:r>
          </a:p>
          <a:p>
            <a:pPr algn="ctr">
              <a:lnSpc>
                <a:spcPct val="90000"/>
              </a:lnSpc>
              <a:spcBef>
                <a:spcPct val="0"/>
              </a:spcBef>
              <a:buClrTx/>
              <a:buFontTx/>
              <a:buNone/>
            </a:pPr>
            <a:r>
              <a:rPr lang="en-US" altLang="en-US" sz="1600" b="1" dirty="0"/>
              <a:t>FEDERAL TRANSFER</a:t>
            </a:r>
          </a:p>
          <a:p>
            <a:pPr algn="ctr">
              <a:lnSpc>
                <a:spcPct val="90000"/>
              </a:lnSpc>
              <a:spcBef>
                <a:spcPct val="0"/>
              </a:spcBef>
              <a:buClrTx/>
              <a:buFontTx/>
              <a:buNone/>
            </a:pPr>
            <a:r>
              <a:rPr lang="en-US" altLang="en-US" sz="1600" b="1" dirty="0"/>
              <a:t>21 DAYS</a:t>
            </a:r>
          </a:p>
        </p:txBody>
      </p:sp>
      <p:sp>
        <p:nvSpPr>
          <p:cNvPr id="7191" name="Rectangle 38" descr="Donation Notification 5 Days">
            <a:extLst>
              <a:ext uri="{FF2B5EF4-FFF2-40B4-BE49-F238E27FC236}">
                <a16:creationId xmlns:a16="http://schemas.microsoft.com/office/drawing/2014/main" id="{FD2ECB5C-134D-43A1-807C-132D190A1062}"/>
              </a:ext>
            </a:extLst>
          </p:cNvPr>
          <p:cNvSpPr>
            <a:spLocks noChangeArrowheads="1"/>
          </p:cNvSpPr>
          <p:nvPr/>
        </p:nvSpPr>
        <p:spPr bwMode="auto">
          <a:xfrm>
            <a:off x="4814888" y="4025899"/>
            <a:ext cx="1628775"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lnSpc>
                <a:spcPct val="90000"/>
              </a:lnSpc>
              <a:spcBef>
                <a:spcPct val="0"/>
              </a:spcBef>
              <a:buClrTx/>
              <a:buFontTx/>
              <a:buNone/>
            </a:pPr>
            <a:r>
              <a:rPr lang="en-US" altLang="en-US" sz="1600" b="1" dirty="0"/>
              <a:t>DONATION</a:t>
            </a:r>
          </a:p>
          <a:p>
            <a:pPr algn="ctr">
              <a:lnSpc>
                <a:spcPct val="90000"/>
              </a:lnSpc>
              <a:spcBef>
                <a:spcPct val="0"/>
              </a:spcBef>
              <a:buClrTx/>
              <a:buFontTx/>
              <a:buNone/>
            </a:pPr>
            <a:r>
              <a:rPr lang="en-US" altLang="en-US" sz="1600" b="1" dirty="0"/>
              <a:t>NOTIFICATION</a:t>
            </a:r>
          </a:p>
          <a:p>
            <a:pPr algn="ctr">
              <a:lnSpc>
                <a:spcPct val="90000"/>
              </a:lnSpc>
              <a:spcBef>
                <a:spcPct val="0"/>
              </a:spcBef>
              <a:buClrTx/>
              <a:buFontTx/>
              <a:buNone/>
            </a:pPr>
            <a:r>
              <a:rPr lang="en-US" altLang="en-US" sz="1600" b="1" dirty="0"/>
              <a:t>5 DAYS</a:t>
            </a:r>
          </a:p>
        </p:txBody>
      </p:sp>
      <p:sp>
        <p:nvSpPr>
          <p:cNvPr id="7192" name="Line 39">
            <a:extLst>
              <a:ext uri="{FF2B5EF4-FFF2-40B4-BE49-F238E27FC236}">
                <a16:creationId xmlns:a16="http://schemas.microsoft.com/office/drawing/2014/main" id="{6744E62B-5B32-4D50-B1C0-5C55C5B57AD7}"/>
              </a:ext>
              <a:ext uri="{C183D7F6-B498-43B3-948B-1728B52AA6E4}">
                <adec:decorative xmlns:adec="http://schemas.microsoft.com/office/drawing/2017/decorative" val="1"/>
              </a:ext>
            </a:extLst>
          </p:cNvPr>
          <p:cNvSpPr>
            <a:spLocks noChangeShapeType="1"/>
          </p:cNvSpPr>
          <p:nvPr/>
        </p:nvSpPr>
        <p:spPr bwMode="auto">
          <a:xfrm>
            <a:off x="1541593" y="4038600"/>
            <a:ext cx="0" cy="98425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193" name="Line 40">
            <a:extLst>
              <a:ext uri="{FF2B5EF4-FFF2-40B4-BE49-F238E27FC236}">
                <a16:creationId xmlns:a16="http://schemas.microsoft.com/office/drawing/2014/main" id="{4B5B2000-E514-4D87-8FE5-3AC43C4357BF}"/>
              </a:ext>
              <a:ext uri="{C183D7F6-B498-43B3-948B-1728B52AA6E4}">
                <adec:decorative xmlns:adec="http://schemas.microsoft.com/office/drawing/2017/decorative" val="1"/>
              </a:ext>
            </a:extLst>
          </p:cNvPr>
          <p:cNvSpPr>
            <a:spLocks noChangeShapeType="1"/>
          </p:cNvSpPr>
          <p:nvPr/>
        </p:nvSpPr>
        <p:spPr bwMode="auto">
          <a:xfrm>
            <a:off x="6477000" y="4038600"/>
            <a:ext cx="0" cy="98425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194" name="Rectangle 41" descr="Sales box">
            <a:extLst>
              <a:ext uri="{FF2B5EF4-FFF2-40B4-BE49-F238E27FC236}">
                <a16:creationId xmlns:a16="http://schemas.microsoft.com/office/drawing/2014/main" id="{36816D95-CF9D-4A93-9C0B-00F3E03748F2}"/>
              </a:ext>
            </a:extLst>
          </p:cNvPr>
          <p:cNvSpPr>
            <a:spLocks noChangeArrowheads="1"/>
          </p:cNvSpPr>
          <p:nvPr/>
        </p:nvSpPr>
        <p:spPr bwMode="auto">
          <a:xfrm>
            <a:off x="6553200" y="4114800"/>
            <a:ext cx="19050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lnSpc>
                <a:spcPct val="80000"/>
              </a:lnSpc>
              <a:spcBef>
                <a:spcPct val="0"/>
              </a:spcBef>
              <a:buClrTx/>
              <a:buFontTx/>
              <a:buNone/>
            </a:pPr>
            <a:r>
              <a:rPr lang="en-US" altLang="en-US" sz="1600" b="1" dirty="0"/>
              <a:t>SALES</a:t>
            </a:r>
          </a:p>
        </p:txBody>
      </p:sp>
      <p:sp>
        <p:nvSpPr>
          <p:cNvPr id="7195" name="Line 42">
            <a:extLst>
              <a:ext uri="{FF2B5EF4-FFF2-40B4-BE49-F238E27FC236}">
                <a16:creationId xmlns:a16="http://schemas.microsoft.com/office/drawing/2014/main" id="{DA282B4B-48EC-4922-969C-8CA2C88D2468}"/>
              </a:ext>
              <a:ext uri="{C183D7F6-B498-43B3-948B-1728B52AA6E4}">
                <adec:decorative xmlns:adec="http://schemas.microsoft.com/office/drawing/2017/decorative" val="1"/>
              </a:ext>
            </a:extLst>
          </p:cNvPr>
          <p:cNvSpPr>
            <a:spLocks noChangeShapeType="1"/>
          </p:cNvSpPr>
          <p:nvPr/>
        </p:nvSpPr>
        <p:spPr bwMode="auto">
          <a:xfrm>
            <a:off x="4724400" y="4038600"/>
            <a:ext cx="0" cy="98425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196" name="Line 44">
            <a:extLst>
              <a:ext uri="{FF2B5EF4-FFF2-40B4-BE49-F238E27FC236}">
                <a16:creationId xmlns:a16="http://schemas.microsoft.com/office/drawing/2014/main" id="{EFF150EB-05A2-43DC-98B1-9F4EDA78AF2C}"/>
              </a:ext>
              <a:ext uri="{C183D7F6-B498-43B3-948B-1728B52AA6E4}">
                <adec:decorative xmlns:adec="http://schemas.microsoft.com/office/drawing/2017/decorative" val="1"/>
              </a:ext>
            </a:extLst>
          </p:cNvPr>
          <p:cNvSpPr>
            <a:spLocks noChangeShapeType="1"/>
          </p:cNvSpPr>
          <p:nvPr/>
        </p:nvSpPr>
        <p:spPr bwMode="auto">
          <a:xfrm rot="16200000" flipV="1">
            <a:off x="7162800" y="3810000"/>
            <a:ext cx="0" cy="137160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197" name="Line 45">
            <a:extLst>
              <a:ext uri="{FF2B5EF4-FFF2-40B4-BE49-F238E27FC236}">
                <a16:creationId xmlns:a16="http://schemas.microsoft.com/office/drawing/2014/main" id="{49FA9E4B-ABDC-4DDE-B854-5C80E8238D46}"/>
              </a:ext>
              <a:ext uri="{C183D7F6-B498-43B3-948B-1728B52AA6E4}">
                <adec:decorative xmlns:adec="http://schemas.microsoft.com/office/drawing/2017/decorative" val="1"/>
              </a:ext>
            </a:extLst>
          </p:cNvPr>
          <p:cNvSpPr>
            <a:spLocks noChangeShapeType="1"/>
          </p:cNvSpPr>
          <p:nvPr/>
        </p:nvSpPr>
        <p:spPr bwMode="auto">
          <a:xfrm>
            <a:off x="7848600" y="4495800"/>
            <a:ext cx="0" cy="53340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198" name="Text Box 46" descr="Donation Removal">
            <a:extLst>
              <a:ext uri="{FF2B5EF4-FFF2-40B4-BE49-F238E27FC236}">
                <a16:creationId xmlns:a16="http://schemas.microsoft.com/office/drawing/2014/main" id="{EAA3F4E1-341B-45E6-98E8-B52ECBCC3416}"/>
              </a:ext>
            </a:extLst>
          </p:cNvPr>
          <p:cNvSpPr txBox="1">
            <a:spLocks noChangeArrowheads="1"/>
          </p:cNvSpPr>
          <p:nvPr/>
        </p:nvSpPr>
        <p:spPr bwMode="auto">
          <a:xfrm>
            <a:off x="6477000" y="4503737"/>
            <a:ext cx="12668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nSpc>
                <a:spcPct val="90000"/>
              </a:lnSpc>
              <a:spcBef>
                <a:spcPct val="0"/>
              </a:spcBef>
              <a:buClrTx/>
              <a:buFontTx/>
              <a:buNone/>
            </a:pPr>
            <a:r>
              <a:rPr lang="en-US" altLang="en-US" sz="1600" b="1" dirty="0"/>
              <a:t>DONATION</a:t>
            </a:r>
          </a:p>
          <a:p>
            <a:pPr>
              <a:lnSpc>
                <a:spcPct val="90000"/>
              </a:lnSpc>
              <a:spcBef>
                <a:spcPct val="0"/>
              </a:spcBef>
              <a:buClrTx/>
              <a:buFontTx/>
              <a:buNone/>
            </a:pPr>
            <a:r>
              <a:rPr lang="en-US" altLang="en-US" sz="1600" b="1" dirty="0"/>
              <a:t>REMOVAL</a:t>
            </a:r>
          </a:p>
        </p:txBody>
      </p:sp>
      <p:pic>
        <p:nvPicPr>
          <p:cNvPr id="7199" name="Picture 47" descr="GSA Auctions, General Services Administration, Government Site for Auctions">
            <a:hlinkClick r:id="" action="ppaction://noaction"/>
            <a:extLst>
              <a:ext uri="{FF2B5EF4-FFF2-40B4-BE49-F238E27FC236}">
                <a16:creationId xmlns:a16="http://schemas.microsoft.com/office/drawing/2014/main" id="{814B7ECB-CC8F-450C-AF56-D09217321059}"/>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6570793" y="2882899"/>
            <a:ext cx="2590800" cy="790575"/>
          </a:xfrm>
          <a:effectLst>
            <a:outerShdw dist="107763" dir="18900000" algn="ctr" rotWithShape="0">
              <a:srgbClr val="808080">
                <a:alpha val="50000"/>
              </a:srgbClr>
            </a:outerShdw>
          </a:effectLst>
        </p:spPr>
      </p:pic>
      <p:pic>
        <p:nvPicPr>
          <p:cNvPr id="7200" name="Picture 48" descr="GSAXcess® Logo">
            <a:extLst>
              <a:ext uri="{FF2B5EF4-FFF2-40B4-BE49-F238E27FC236}">
                <a16:creationId xmlns:a16="http://schemas.microsoft.com/office/drawing/2014/main" id="{F8F6AAA8-26EB-41F3-9F97-A8B93804BD14}"/>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2836993" y="2882899"/>
            <a:ext cx="3490913" cy="838200"/>
          </a:xfrm>
          <a:effectLst>
            <a:outerShdw dist="107763" dir="18900000" algn="ctr" rotWithShape="0">
              <a:schemeClr val="bg2">
                <a:alpha val="50000"/>
              </a:schemeClr>
            </a:outerShdw>
          </a:effectLst>
        </p:spPr>
      </p:pic>
      <p:sp>
        <p:nvSpPr>
          <p:cNvPr id="7201" name="Line 49">
            <a:extLst>
              <a:ext uri="{FF2B5EF4-FFF2-40B4-BE49-F238E27FC236}">
                <a16:creationId xmlns:a16="http://schemas.microsoft.com/office/drawing/2014/main" id="{9D49967A-0659-4548-BADF-0B5B0D672A28}"/>
              </a:ext>
              <a:ext uri="{C183D7F6-B498-43B3-948B-1728B52AA6E4}">
                <adec:decorative xmlns:adec="http://schemas.microsoft.com/office/drawing/2017/decorative" val="1"/>
              </a:ext>
            </a:extLst>
          </p:cNvPr>
          <p:cNvSpPr>
            <a:spLocks noChangeShapeType="1"/>
          </p:cNvSpPr>
          <p:nvPr/>
        </p:nvSpPr>
        <p:spPr bwMode="auto">
          <a:xfrm>
            <a:off x="2913193" y="4038600"/>
            <a:ext cx="0" cy="984250"/>
          </a:xfrm>
          <a:prstGeom prst="line">
            <a:avLst/>
          </a:prstGeom>
          <a:noFill/>
          <a:ln w="508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7202" name="Rectangle 50" descr="CFL Screening box">
            <a:extLst>
              <a:ext uri="{FF2B5EF4-FFF2-40B4-BE49-F238E27FC236}">
                <a16:creationId xmlns:a16="http://schemas.microsoft.com/office/drawing/2014/main" id="{C20CE909-73CE-4479-84EB-980AC3D42D39}"/>
              </a:ext>
            </a:extLst>
          </p:cNvPr>
          <p:cNvSpPr>
            <a:spLocks noChangeArrowheads="1"/>
          </p:cNvSpPr>
          <p:nvPr/>
        </p:nvSpPr>
        <p:spPr bwMode="auto">
          <a:xfrm>
            <a:off x="1541593" y="4102099"/>
            <a:ext cx="1447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600" b="1" dirty="0"/>
              <a:t>CFL </a:t>
            </a:r>
          </a:p>
          <a:p>
            <a:pPr algn="ctr">
              <a:spcBef>
                <a:spcPct val="0"/>
              </a:spcBef>
              <a:buClrTx/>
              <a:buFontTx/>
              <a:buNone/>
            </a:pPr>
            <a:r>
              <a:rPr lang="en-US" altLang="en-US" sz="1600" b="1" dirty="0"/>
              <a:t>SCREENING</a:t>
            </a:r>
          </a:p>
        </p:txBody>
      </p:sp>
      <p:sp>
        <p:nvSpPr>
          <p:cNvPr id="7203" name="Rectangle 51" descr="CFL Screening time for 7 days">
            <a:extLst>
              <a:ext uri="{FF2B5EF4-FFF2-40B4-BE49-F238E27FC236}">
                <a16:creationId xmlns:a16="http://schemas.microsoft.com/office/drawing/2014/main" id="{329CEA56-385D-450F-887F-C302F0D1097B}"/>
              </a:ext>
            </a:extLst>
          </p:cNvPr>
          <p:cNvSpPr>
            <a:spLocks noChangeArrowheads="1"/>
          </p:cNvSpPr>
          <p:nvPr/>
        </p:nvSpPr>
        <p:spPr bwMode="auto">
          <a:xfrm>
            <a:off x="1524000" y="5181600"/>
            <a:ext cx="1295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000" b="1" dirty="0"/>
              <a:t>Schools Screen Computer Equipment for 7 Days</a:t>
            </a:r>
          </a:p>
        </p:txBody>
      </p:sp>
      <p:sp>
        <p:nvSpPr>
          <p:cNvPr id="7204" name="Rectangle 33" descr="Sales time of 10-30 days">
            <a:extLst>
              <a:ext uri="{FF2B5EF4-FFF2-40B4-BE49-F238E27FC236}">
                <a16:creationId xmlns:a16="http://schemas.microsoft.com/office/drawing/2014/main" id="{DDD18683-C4D2-4D70-8D74-D8385F411125}"/>
              </a:ext>
            </a:extLst>
          </p:cNvPr>
          <p:cNvSpPr>
            <a:spLocks noChangeArrowheads="1"/>
          </p:cNvSpPr>
          <p:nvPr/>
        </p:nvSpPr>
        <p:spPr bwMode="auto">
          <a:xfrm>
            <a:off x="6629400" y="5181600"/>
            <a:ext cx="20939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000" b="1" dirty="0"/>
              <a:t>Sales 10 - 30 days</a:t>
            </a:r>
            <a:endParaRPr lang="en-US" altLang="en-US" sz="1000" b="1" dirty="0">
              <a:cs typeface="Times New Roman" panose="02020603050405020304" pitchFamily="18" charset="0"/>
            </a:endParaRPr>
          </a:p>
          <a:p>
            <a:pPr algn="ctr">
              <a:spcBef>
                <a:spcPct val="0"/>
              </a:spcBef>
              <a:buClrTx/>
              <a:buFontTx/>
              <a:buNone/>
            </a:pPr>
            <a:endParaRPr lang="en-US" altLang="en-US" sz="1000" b="1" dirty="0"/>
          </a:p>
        </p:txBody>
      </p:sp>
      <p:sp>
        <p:nvSpPr>
          <p:cNvPr id="7205" name="Rectangle 33" descr="Donation request">
            <a:extLst>
              <a:ext uri="{FF2B5EF4-FFF2-40B4-BE49-F238E27FC236}">
                <a16:creationId xmlns:a16="http://schemas.microsoft.com/office/drawing/2014/main" id="{DB990C6C-F212-48DC-B2E5-6F7040B3D435}"/>
              </a:ext>
            </a:extLst>
          </p:cNvPr>
          <p:cNvSpPr>
            <a:spLocks noChangeArrowheads="1"/>
          </p:cNvSpPr>
          <p:nvPr/>
        </p:nvSpPr>
        <p:spPr bwMode="auto">
          <a:xfrm>
            <a:off x="4876800" y="5105400"/>
            <a:ext cx="1524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a:spcBef>
                <a:spcPct val="0"/>
              </a:spcBef>
              <a:buClrTx/>
              <a:buFontTx/>
              <a:buNone/>
            </a:pPr>
            <a:r>
              <a:rPr lang="en-US" altLang="en-US" sz="1000" b="1" dirty="0"/>
              <a:t>Only if donation request</a:t>
            </a:r>
          </a:p>
        </p:txBody>
      </p:sp>
      <p:sp>
        <p:nvSpPr>
          <p:cNvPr id="7206" name="WordArt 43">
            <a:extLst>
              <a:ext uri="{FF2B5EF4-FFF2-40B4-BE49-F238E27FC236}">
                <a16:creationId xmlns:a16="http://schemas.microsoft.com/office/drawing/2014/main" id="{7F16414F-C38C-4D1F-AF2D-9EA7A6F655D0}"/>
              </a:ext>
            </a:extLst>
          </p:cNvPr>
          <p:cNvSpPr>
            <a:spLocks noChangeArrowheads="1" noChangeShapeType="1" noTextEdit="1"/>
          </p:cNvSpPr>
          <p:nvPr/>
        </p:nvSpPr>
        <p:spPr bwMode="auto">
          <a:xfrm>
            <a:off x="17593" y="3263899"/>
            <a:ext cx="1828800" cy="609600"/>
          </a:xfrm>
          <a:prstGeom prst="rect">
            <a:avLst/>
          </a:prstGeom>
        </p:spPr>
        <p:txBody>
          <a:bodyPr wrap="none" fromWordArt="1">
            <a:prstTxWarp prst="textFadeUp">
              <a:avLst>
                <a:gd name="adj" fmla="val 9991"/>
              </a:avLst>
            </a:prstTxWarp>
          </a:bodyPr>
          <a:lstStyle/>
          <a:p>
            <a:pPr algn="ctr"/>
            <a:r>
              <a:rPr lang="en-US" sz="5400" kern="10" dirty="0">
                <a:ln w="12700">
                  <a:solidFill>
                    <a:srgbClr val="B2B2B2"/>
                  </a:solidFill>
                  <a:round/>
                  <a:headEnd/>
                  <a:tailEnd/>
                </a:ln>
                <a:gradFill rotWithShape="1">
                  <a:gsLst>
                    <a:gs pos="0">
                      <a:schemeClr val="accent2"/>
                    </a:gs>
                    <a:gs pos="100000">
                      <a:srgbClr val="18185E"/>
                    </a:gs>
                  </a:gsLst>
                  <a:lin ang="5400000" scaled="1"/>
                </a:gradFill>
                <a:effectLst>
                  <a:outerShdw dist="35921" dir="2700000" sy="50000" rotWithShape="0">
                    <a:srgbClr val="875B0D"/>
                  </a:outerShdw>
                </a:effectLst>
                <a:latin typeface="Arial Black" panose="020B0A04020102020204" pitchFamily="34" charset="0"/>
              </a:rPr>
              <a:t>AAMS/EADS/IADS</a:t>
            </a:r>
          </a:p>
        </p:txBody>
      </p:sp>
      <p:sp>
        <p:nvSpPr>
          <p:cNvPr id="7207" name="AutoShape 49" descr="A red arrow pointing to the names of the internal screening systems AAMS, EADS, and IADS">
            <a:extLst>
              <a:ext uri="{FF2B5EF4-FFF2-40B4-BE49-F238E27FC236}">
                <a16:creationId xmlns:a16="http://schemas.microsoft.com/office/drawing/2014/main" id="{D4576B78-C0B4-402A-BF83-7776A983E35C}"/>
              </a:ext>
            </a:extLst>
          </p:cNvPr>
          <p:cNvSpPr>
            <a:spLocks noChangeArrowheads="1"/>
          </p:cNvSpPr>
          <p:nvPr/>
        </p:nvSpPr>
        <p:spPr bwMode="auto">
          <a:xfrm rot="2481052">
            <a:off x="55693" y="253523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wrap="none" anchor="ctr"/>
          <a:lstStyle/>
          <a:p>
            <a:endParaRPr lang="en-US" dirty="0"/>
          </a:p>
        </p:txBody>
      </p:sp>
    </p:spTree>
  </p:cSld>
  <p:clrMapOvr>
    <a:masterClrMapping/>
  </p:clrMapOvr>
  <p:transition>
    <p:pull dir="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5BA44E98-00C2-41A2-A856-C5246BCFFD9C}"/>
              </a:ext>
            </a:extLst>
          </p:cNvPr>
          <p:cNvSpPr>
            <a:spLocks noGrp="1" noChangeArrowheads="1"/>
          </p:cNvSpPr>
          <p:nvPr>
            <p:ph type="title"/>
          </p:nvPr>
        </p:nvSpPr>
        <p:spPr>
          <a:xfrm>
            <a:off x="687387" y="37810"/>
            <a:ext cx="7769225" cy="523220"/>
          </a:xfrm>
        </p:spPr>
        <p:txBody>
          <a:bodyPr/>
          <a:lstStyle/>
          <a:p>
            <a:r>
              <a:rPr lang="en-US" altLang="en-US" sz="2800" dirty="0"/>
              <a:t>                   </a:t>
            </a:r>
            <a:r>
              <a:rPr lang="en-US" altLang="en-US" sz="2800" dirty="0">
                <a:solidFill>
                  <a:schemeClr val="tx1"/>
                </a:solidFill>
              </a:rPr>
              <a:t>AAMS WANT LIST INPUT</a:t>
            </a:r>
          </a:p>
        </p:txBody>
      </p:sp>
      <p:pic>
        <p:nvPicPr>
          <p:cNvPr id="2" name="Picture 1" descr="The initial screen that is displayed to submit a want list.  Input fields to narrow criteria, Item Control Number, FSC, Item Name, Condition of the property, States, etc.">
            <a:extLst>
              <a:ext uri="{FF2B5EF4-FFF2-40B4-BE49-F238E27FC236}">
                <a16:creationId xmlns:a16="http://schemas.microsoft.com/office/drawing/2014/main" id="{6846CFAF-B035-4B7A-B017-1D81A6500BA7}"/>
              </a:ext>
            </a:extLst>
          </p:cNvPr>
          <p:cNvPicPr>
            <a:picLocks noChangeAspect="1"/>
          </p:cNvPicPr>
          <p:nvPr/>
        </p:nvPicPr>
        <p:blipFill rotWithShape="1">
          <a:blip r:embed="rId3"/>
          <a:srcRect t="18104" r="1000" b="12933"/>
          <a:stretch/>
        </p:blipFill>
        <p:spPr>
          <a:xfrm>
            <a:off x="0" y="838200"/>
            <a:ext cx="9144000" cy="6019800"/>
          </a:xfrm>
          <a:prstGeom prst="rect">
            <a:avLst/>
          </a:prstGeom>
        </p:spPr>
      </p:pic>
      <p:sp>
        <p:nvSpPr>
          <p:cNvPr id="10" name="AutoShape 5" descr="red arrow pointing to the want list email attachment type selection, word or excel">
            <a:extLst>
              <a:ext uri="{FF2B5EF4-FFF2-40B4-BE49-F238E27FC236}">
                <a16:creationId xmlns:a16="http://schemas.microsoft.com/office/drawing/2014/main" id="{E58C9734-653C-4581-A101-26433051370C}"/>
              </a:ext>
            </a:extLst>
          </p:cNvPr>
          <p:cNvSpPr>
            <a:spLocks noChangeArrowheads="1"/>
          </p:cNvSpPr>
          <p:nvPr/>
        </p:nvSpPr>
        <p:spPr bwMode="auto">
          <a:xfrm rot="8614796">
            <a:off x="4842229" y="2156620"/>
            <a:ext cx="976312"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2735404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5BA44E98-00C2-41A2-A856-C5246BCFFD9C}"/>
              </a:ext>
            </a:extLst>
          </p:cNvPr>
          <p:cNvSpPr>
            <a:spLocks noGrp="1" noChangeArrowheads="1"/>
          </p:cNvSpPr>
          <p:nvPr>
            <p:ph type="title"/>
          </p:nvPr>
        </p:nvSpPr>
        <p:spPr>
          <a:xfrm>
            <a:off x="687387" y="37810"/>
            <a:ext cx="7769225" cy="523220"/>
          </a:xfrm>
        </p:spPr>
        <p:txBody>
          <a:bodyPr/>
          <a:lstStyle/>
          <a:p>
            <a:r>
              <a:rPr lang="en-US" altLang="en-US" sz="2800" dirty="0"/>
              <a:t>                </a:t>
            </a:r>
            <a:r>
              <a:rPr lang="en-US" altLang="en-US" sz="2800" dirty="0">
                <a:solidFill>
                  <a:schemeClr val="tx1"/>
                </a:solidFill>
              </a:rPr>
              <a:t>AAMS WANT LIST REQUEST</a:t>
            </a:r>
          </a:p>
        </p:txBody>
      </p:sp>
      <p:pic>
        <p:nvPicPr>
          <p:cNvPr id="3" name="Picture 2" descr="The want list input screen with the item name Generator and condition code of Repairable input.">
            <a:extLst>
              <a:ext uri="{FF2B5EF4-FFF2-40B4-BE49-F238E27FC236}">
                <a16:creationId xmlns:a16="http://schemas.microsoft.com/office/drawing/2014/main" id="{224EB39B-29E8-4E61-8ED6-6012AE92676D}"/>
              </a:ext>
            </a:extLst>
          </p:cNvPr>
          <p:cNvPicPr>
            <a:picLocks noChangeAspect="1"/>
          </p:cNvPicPr>
          <p:nvPr/>
        </p:nvPicPr>
        <p:blipFill rotWithShape="1">
          <a:blip r:embed="rId3"/>
          <a:srcRect t="18886" b="15337"/>
          <a:stretch/>
        </p:blipFill>
        <p:spPr>
          <a:xfrm>
            <a:off x="0" y="762000"/>
            <a:ext cx="9144000" cy="6096000"/>
          </a:xfrm>
          <a:prstGeom prst="rect">
            <a:avLst/>
          </a:prstGeom>
        </p:spPr>
      </p:pic>
      <p:sp>
        <p:nvSpPr>
          <p:cNvPr id="8" name="AutoShape 5" descr="Red arrow pointing to the Item Name">
            <a:extLst>
              <a:ext uri="{FF2B5EF4-FFF2-40B4-BE49-F238E27FC236}">
                <a16:creationId xmlns:a16="http://schemas.microsoft.com/office/drawing/2014/main" id="{06BAC5B4-2332-4906-AE73-5776991DF40B}"/>
              </a:ext>
            </a:extLst>
          </p:cNvPr>
          <p:cNvSpPr>
            <a:spLocks noChangeArrowheads="1"/>
          </p:cNvSpPr>
          <p:nvPr/>
        </p:nvSpPr>
        <p:spPr bwMode="auto">
          <a:xfrm rot="8614796">
            <a:off x="3858858" y="4509579"/>
            <a:ext cx="976312"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9" name="AutoShape 5" descr="Red arrow pointing to the minimum conditiion code">
            <a:extLst>
              <a:ext uri="{FF2B5EF4-FFF2-40B4-BE49-F238E27FC236}">
                <a16:creationId xmlns:a16="http://schemas.microsoft.com/office/drawing/2014/main" id="{99106B6D-D26A-4944-9CA2-09C0A676ABA2}"/>
              </a:ext>
            </a:extLst>
          </p:cNvPr>
          <p:cNvSpPr>
            <a:spLocks noChangeArrowheads="1"/>
          </p:cNvSpPr>
          <p:nvPr/>
        </p:nvSpPr>
        <p:spPr bwMode="auto">
          <a:xfrm rot="8614796">
            <a:off x="3096859" y="4994846"/>
            <a:ext cx="976312"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19295276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080A088E-7A25-4FCD-86C8-8208B4FF53DF}"/>
              </a:ext>
            </a:extLst>
          </p:cNvPr>
          <p:cNvSpPr>
            <a:spLocks noGrp="1" noChangeArrowheads="1"/>
          </p:cNvSpPr>
          <p:nvPr>
            <p:ph type="title"/>
          </p:nvPr>
        </p:nvSpPr>
        <p:spPr>
          <a:xfrm>
            <a:off x="0" y="0"/>
            <a:ext cx="9144000" cy="523875"/>
          </a:xfrm>
        </p:spPr>
        <p:txBody>
          <a:bodyPr/>
          <a:lstStyle/>
          <a:p>
            <a:pPr algn="ctr"/>
            <a:r>
              <a:rPr lang="en-US" altLang="en-US" sz="2800" dirty="0">
                <a:solidFill>
                  <a:schemeClr val="tx1"/>
                </a:solidFill>
              </a:rPr>
              <a:t>AAMS WANT LIST CONFIRMATION</a:t>
            </a:r>
          </a:p>
        </p:txBody>
      </p:sp>
      <p:pic>
        <p:nvPicPr>
          <p:cNvPr id="2" name="Picture 1" descr="AAMS internal screening want list submitted and confirmation message displayed.">
            <a:extLst>
              <a:ext uri="{FF2B5EF4-FFF2-40B4-BE49-F238E27FC236}">
                <a16:creationId xmlns:a16="http://schemas.microsoft.com/office/drawing/2014/main" id="{F97AEA33-0682-4CE9-8713-C6E4C0F7D8D7}"/>
              </a:ext>
            </a:extLst>
          </p:cNvPr>
          <p:cNvPicPr>
            <a:picLocks noChangeAspect="1"/>
          </p:cNvPicPr>
          <p:nvPr/>
        </p:nvPicPr>
        <p:blipFill rotWithShape="1">
          <a:blip r:embed="rId3"/>
          <a:srcRect t="18891" r="1000" b="9998"/>
          <a:stretch/>
        </p:blipFill>
        <p:spPr>
          <a:xfrm>
            <a:off x="0" y="990600"/>
            <a:ext cx="9052560" cy="5867400"/>
          </a:xfrm>
          <a:prstGeom prst="rect">
            <a:avLst/>
          </a:prstGeom>
        </p:spPr>
      </p:pic>
      <p:sp>
        <p:nvSpPr>
          <p:cNvPr id="8" name="AutoShape 5" descr="red arrow pointing to the want list expiration date">
            <a:extLst>
              <a:ext uri="{FF2B5EF4-FFF2-40B4-BE49-F238E27FC236}">
                <a16:creationId xmlns:a16="http://schemas.microsoft.com/office/drawing/2014/main" id="{3090CA1B-3423-4B47-8A73-5DBB71A9054D}"/>
              </a:ext>
            </a:extLst>
          </p:cNvPr>
          <p:cNvSpPr>
            <a:spLocks noChangeArrowheads="1"/>
          </p:cNvSpPr>
          <p:nvPr/>
        </p:nvSpPr>
        <p:spPr bwMode="auto">
          <a:xfrm rot="8614796">
            <a:off x="6068661" y="3061778"/>
            <a:ext cx="976312"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9" name="AutoShape 5" descr="red arrow pointing to the want list confirmation message">
            <a:extLst>
              <a:ext uri="{FF2B5EF4-FFF2-40B4-BE49-F238E27FC236}">
                <a16:creationId xmlns:a16="http://schemas.microsoft.com/office/drawing/2014/main" id="{AE47236D-0A04-4C96-B605-A1961BEC58A7}"/>
              </a:ext>
            </a:extLst>
          </p:cNvPr>
          <p:cNvSpPr>
            <a:spLocks noChangeArrowheads="1"/>
          </p:cNvSpPr>
          <p:nvPr/>
        </p:nvSpPr>
        <p:spPr bwMode="auto">
          <a:xfrm rot="9316641">
            <a:off x="5619439" y="514351"/>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856B246D-E3E1-499B-A8D5-F0450B0936B1}"/>
              </a:ext>
            </a:extLst>
          </p:cNvPr>
          <p:cNvSpPr>
            <a:spLocks noGrp="1" noChangeArrowheads="1"/>
          </p:cNvSpPr>
          <p:nvPr>
            <p:ph type="title"/>
          </p:nvPr>
        </p:nvSpPr>
        <p:spPr>
          <a:xfrm>
            <a:off x="685800" y="457200"/>
            <a:ext cx="7769225" cy="519113"/>
          </a:xfrm>
        </p:spPr>
        <p:txBody>
          <a:bodyPr/>
          <a:lstStyle/>
          <a:p>
            <a:pPr algn="ctr"/>
            <a:r>
              <a:rPr lang="en-US" altLang="en-US" sz="2800" dirty="0">
                <a:solidFill>
                  <a:schemeClr val="tx1"/>
                </a:solidFill>
              </a:rPr>
              <a:t>EXAMPLE WANT LIST EMAIL NOTICES</a:t>
            </a:r>
          </a:p>
        </p:txBody>
      </p:sp>
      <p:pic>
        <p:nvPicPr>
          <p:cNvPr id="29699" name="Picture 4" descr="Sample Want List Email Notice">
            <a:extLst>
              <a:ext uri="{FF2B5EF4-FFF2-40B4-BE49-F238E27FC236}">
                <a16:creationId xmlns:a16="http://schemas.microsoft.com/office/drawing/2014/main" id="{3F579383-B272-44BB-A9BB-9F89FFA3F7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167" t="28889" r="24167" b="6667"/>
          <a:stretch>
            <a:fillRect/>
          </a:stretch>
        </p:blipFill>
        <p:spPr bwMode="auto">
          <a:xfrm>
            <a:off x="1600200" y="1295400"/>
            <a:ext cx="6218238" cy="530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5" descr="red arrow pointing to the next steps in the want list email">
            <a:extLst>
              <a:ext uri="{FF2B5EF4-FFF2-40B4-BE49-F238E27FC236}">
                <a16:creationId xmlns:a16="http://schemas.microsoft.com/office/drawing/2014/main" id="{35CF3469-52EF-4C8C-9288-7738A04E3EBA}"/>
              </a:ext>
            </a:extLst>
          </p:cNvPr>
          <p:cNvSpPr>
            <a:spLocks noChangeArrowheads="1"/>
          </p:cNvSpPr>
          <p:nvPr/>
        </p:nvSpPr>
        <p:spPr bwMode="auto">
          <a:xfrm rot="9316641">
            <a:off x="6000439" y="3186112"/>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EF629EFB-C6B9-4E8B-8A62-F194BA3641FF}"/>
              </a:ext>
            </a:extLst>
          </p:cNvPr>
          <p:cNvSpPr>
            <a:spLocks noGrp="1" noChangeArrowheads="1"/>
          </p:cNvSpPr>
          <p:nvPr>
            <p:ph type="title"/>
          </p:nvPr>
        </p:nvSpPr>
        <p:spPr>
          <a:xfrm>
            <a:off x="685800" y="457200"/>
            <a:ext cx="7769225" cy="519113"/>
          </a:xfrm>
        </p:spPr>
        <p:txBody>
          <a:bodyPr/>
          <a:lstStyle/>
          <a:p>
            <a:pPr algn="ctr"/>
            <a:r>
              <a:rPr lang="en-US" altLang="en-US" sz="2800" dirty="0">
                <a:solidFill>
                  <a:schemeClr val="tx1"/>
                </a:solidFill>
              </a:rPr>
              <a:t>Want List Email Notices</a:t>
            </a:r>
          </a:p>
        </p:txBody>
      </p:sp>
      <p:sp>
        <p:nvSpPr>
          <p:cNvPr id="30723" name="Rectangle 3" descr="AAMS internal screening want list email notices details and expiration date.">
            <a:extLst>
              <a:ext uri="{FF2B5EF4-FFF2-40B4-BE49-F238E27FC236}">
                <a16:creationId xmlns:a16="http://schemas.microsoft.com/office/drawing/2014/main" id="{7FFD3419-2D83-475F-AF05-A1DAFC825FCE}"/>
              </a:ext>
            </a:extLst>
          </p:cNvPr>
          <p:cNvSpPr>
            <a:spLocks noGrp="1" noChangeArrowheads="1"/>
          </p:cNvSpPr>
          <p:nvPr>
            <p:ph type="body" sz="half" idx="1"/>
          </p:nvPr>
        </p:nvSpPr>
        <p:spPr>
          <a:xfrm>
            <a:off x="1600200" y="914400"/>
            <a:ext cx="6324600" cy="5562600"/>
          </a:xfrm>
        </p:spPr>
        <p:txBody>
          <a:bodyPr/>
          <a:lstStyle/>
          <a:p>
            <a:endParaRPr lang="en-US" altLang="en-US" sz="2000" dirty="0"/>
          </a:p>
          <a:p>
            <a:endParaRPr lang="en-US" altLang="en-US" sz="2000" dirty="0"/>
          </a:p>
          <a:p>
            <a:r>
              <a:rPr lang="en-US" altLang="en-US" dirty="0"/>
              <a:t>You will receive want list emails for 180 days from request when property reported in AAMS matches your criteria.</a:t>
            </a:r>
          </a:p>
          <a:p>
            <a:endParaRPr lang="en-US" altLang="en-US" dirty="0"/>
          </a:p>
          <a:p>
            <a:r>
              <a:rPr lang="en-US" altLang="en-US" dirty="0"/>
              <a:t>And on expiration date warning you of impending expiration unless you entered less than 180 days.</a:t>
            </a:r>
          </a:p>
          <a:p>
            <a:endParaRPr lang="en-US" altLang="en-US" dirty="0"/>
          </a:p>
          <a:p>
            <a:r>
              <a:rPr lang="en-US" altLang="en-US" sz="2800" b="1" dirty="0"/>
              <a:t>Creating a want list in AAMS, also creates a want list in GSAXcess® with the same criteria.</a:t>
            </a:r>
          </a:p>
          <a:p>
            <a:endParaRPr lang="en-US"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a:extLst>
              <a:ext uri="{FF2B5EF4-FFF2-40B4-BE49-F238E27FC236}">
                <a16:creationId xmlns:a16="http://schemas.microsoft.com/office/drawing/2014/main" id="{4549FE92-BD89-4051-A914-DC094E662185}"/>
              </a:ext>
            </a:extLst>
          </p:cNvPr>
          <p:cNvSpPr>
            <a:spLocks noGrp="1"/>
          </p:cNvSpPr>
          <p:nvPr>
            <p:ph type="title"/>
          </p:nvPr>
        </p:nvSpPr>
        <p:spPr>
          <a:xfrm>
            <a:off x="0" y="0"/>
            <a:ext cx="9144000" cy="584200"/>
          </a:xfrm>
        </p:spPr>
        <p:txBody>
          <a:bodyPr/>
          <a:lstStyle/>
          <a:p>
            <a:pPr algn="ctr"/>
            <a:r>
              <a:rPr lang="en-US" altLang="en-US" dirty="0">
                <a:solidFill>
                  <a:schemeClr val="tx1"/>
                </a:solidFill>
              </a:rPr>
              <a:t>AAMS PROPERTY REQUEST ALERT</a:t>
            </a:r>
          </a:p>
        </p:txBody>
      </p:sp>
      <p:pic>
        <p:nvPicPr>
          <p:cNvPr id="2" name="Picture 1" descr="The GSAXcess first page displayed when you log in, detailing the pop up an internal user sees then they have a request when they log in the system.">
            <a:extLst>
              <a:ext uri="{FF2B5EF4-FFF2-40B4-BE49-F238E27FC236}">
                <a16:creationId xmlns:a16="http://schemas.microsoft.com/office/drawing/2014/main" id="{DE2D297D-3FE1-485E-8127-07AF242F0C7B}"/>
              </a:ext>
            </a:extLst>
          </p:cNvPr>
          <p:cNvPicPr>
            <a:picLocks noChangeAspect="1"/>
          </p:cNvPicPr>
          <p:nvPr/>
        </p:nvPicPr>
        <p:blipFill rotWithShape="1">
          <a:blip r:embed="rId3"/>
          <a:srcRect t="17241" r="1000" b="6893"/>
          <a:stretch/>
        </p:blipFill>
        <p:spPr>
          <a:xfrm>
            <a:off x="10274" y="838200"/>
            <a:ext cx="9144000" cy="6019800"/>
          </a:xfrm>
          <a:prstGeom prst="rect">
            <a:avLst/>
          </a:prstGeom>
        </p:spPr>
      </p:pic>
      <p:pic>
        <p:nvPicPr>
          <p:cNvPr id="3" name="Picture 2" descr="A picture of a pop-up that notifies there is an internal request on a property item">
            <a:extLst>
              <a:ext uri="{FF2B5EF4-FFF2-40B4-BE49-F238E27FC236}">
                <a16:creationId xmlns:a16="http://schemas.microsoft.com/office/drawing/2014/main" id="{AB9329CF-66E1-4C43-982C-437AD6063FE5}"/>
              </a:ext>
            </a:extLst>
          </p:cNvPr>
          <p:cNvPicPr>
            <a:picLocks noChangeAspect="1"/>
          </p:cNvPicPr>
          <p:nvPr/>
        </p:nvPicPr>
        <p:blipFill>
          <a:blip r:embed="rId4"/>
          <a:stretch>
            <a:fillRect/>
          </a:stretch>
        </p:blipFill>
        <p:spPr>
          <a:xfrm>
            <a:off x="1981200" y="1752600"/>
            <a:ext cx="3067050" cy="2438400"/>
          </a:xfrm>
          <a:prstGeom prst="rect">
            <a:avLst/>
          </a:prstGeom>
        </p:spPr>
      </p:pic>
      <p:sp>
        <p:nvSpPr>
          <p:cNvPr id="9" name="AutoShape 5" descr="Red arrow pointing to the pop up for an AAM request">
            <a:extLst>
              <a:ext uri="{FF2B5EF4-FFF2-40B4-BE49-F238E27FC236}">
                <a16:creationId xmlns:a16="http://schemas.microsoft.com/office/drawing/2014/main" id="{973211A7-C815-423E-A809-DC718F4D2CF9}"/>
              </a:ext>
            </a:extLst>
          </p:cNvPr>
          <p:cNvSpPr>
            <a:spLocks noChangeArrowheads="1"/>
          </p:cNvSpPr>
          <p:nvPr/>
        </p:nvSpPr>
        <p:spPr bwMode="auto">
          <a:xfrm rot="9316641">
            <a:off x="5105088" y="170306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0" name="AutoShape 18">
            <a:extLst>
              <a:ext uri="{FF2B5EF4-FFF2-40B4-BE49-F238E27FC236}">
                <a16:creationId xmlns:a16="http://schemas.microsoft.com/office/drawing/2014/main" id="{F6EAD764-663B-4DA6-BEEA-54567A5188B0}"/>
              </a:ext>
            </a:extLst>
          </p:cNvPr>
          <p:cNvSpPr>
            <a:spLocks noChangeArrowheads="1"/>
          </p:cNvSpPr>
          <p:nvPr/>
        </p:nvSpPr>
        <p:spPr bwMode="auto">
          <a:xfrm>
            <a:off x="3352800" y="4114800"/>
            <a:ext cx="5638800" cy="2438400"/>
          </a:xfrm>
          <a:prstGeom prst="cloudCallout">
            <a:avLst>
              <a:gd name="adj1" fmla="val -49836"/>
              <a:gd name="adj2" fmla="val -76678"/>
            </a:avLst>
          </a:prstGeom>
          <a:solidFill>
            <a:srgbClr val="CCFFFF"/>
          </a:solidFill>
          <a:ln w="9525">
            <a:solidFill>
              <a:schemeClr val="tx1"/>
            </a:solidFill>
            <a:round/>
            <a:headEnd/>
            <a:tailEnd/>
          </a:ln>
        </p:spPr>
        <p:txBody>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eaLnBrk="1" hangingPunct="1">
              <a:spcBef>
                <a:spcPct val="0"/>
              </a:spcBef>
              <a:buClrTx/>
              <a:buFontTx/>
              <a:buNone/>
            </a:pPr>
            <a:br>
              <a:rPr lang="en-US" altLang="en-US" sz="1800" dirty="0">
                <a:cs typeface="Arial" panose="020B0604020202020204" pitchFamily="34" charset="0"/>
              </a:rPr>
            </a:br>
            <a:r>
              <a:rPr lang="en-US" altLang="en-US" sz="1800" b="1" dirty="0">
                <a:cs typeface="Arial" panose="020B0604020202020204" pitchFamily="34" charset="0"/>
              </a:rPr>
              <a:t>When someone requests property, you will see this message upon log in.  The requestor and their approving official will receive an email.</a:t>
            </a:r>
          </a:p>
          <a:p>
            <a:pPr eaLnBrk="1" hangingPunct="1">
              <a:spcBef>
                <a:spcPct val="0"/>
              </a:spcBef>
              <a:buClrTx/>
              <a:buFontTx/>
              <a:buNone/>
            </a:pPr>
            <a:endParaRPr lang="en-US" altLang="en-US" sz="1800" dirty="0">
              <a:cs typeface="Arial" panose="020B0604020202020204" pitchFamily="34" charset="0"/>
            </a:endParaRPr>
          </a:p>
        </p:txBody>
      </p:sp>
    </p:spTree>
    <p:extLst>
      <p:ext uri="{BB962C8B-B14F-4D97-AF65-F5344CB8AC3E}">
        <p14:creationId xmlns:p14="http://schemas.microsoft.com/office/powerpoint/2010/main" val="39236288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a:extLst>
              <a:ext uri="{FF2B5EF4-FFF2-40B4-BE49-F238E27FC236}">
                <a16:creationId xmlns:a16="http://schemas.microsoft.com/office/drawing/2014/main" id="{8AE7B6BD-CDA1-4C26-AB3B-498D3BE3671E}"/>
              </a:ext>
            </a:extLst>
          </p:cNvPr>
          <p:cNvSpPr>
            <a:spLocks noGrp="1"/>
          </p:cNvSpPr>
          <p:nvPr>
            <p:ph type="title"/>
          </p:nvPr>
        </p:nvSpPr>
        <p:spPr>
          <a:xfrm>
            <a:off x="0" y="0"/>
            <a:ext cx="9144000" cy="584200"/>
          </a:xfrm>
        </p:spPr>
        <p:txBody>
          <a:bodyPr/>
          <a:lstStyle/>
          <a:p>
            <a:pPr algn="ctr"/>
            <a:r>
              <a:rPr lang="en-US" altLang="en-US" dirty="0"/>
              <a:t>AAMS PROPERTY REQUEST EMAIL</a:t>
            </a:r>
          </a:p>
        </p:txBody>
      </p:sp>
      <p:sp>
        <p:nvSpPr>
          <p:cNvPr id="32771" name="Rectangle 1" descr="An example of an email property request alert that is sent to the Point of Contact for the AAM internal property.">
            <a:extLst>
              <a:ext uri="{FF2B5EF4-FFF2-40B4-BE49-F238E27FC236}">
                <a16:creationId xmlns:a16="http://schemas.microsoft.com/office/drawing/2014/main" id="{B623C12C-C8C9-42FC-BB46-7BD941844FBE}"/>
              </a:ext>
            </a:extLst>
          </p:cNvPr>
          <p:cNvSpPr>
            <a:spLocks noChangeArrowheads="1"/>
          </p:cNvSpPr>
          <p:nvPr/>
        </p:nvSpPr>
        <p:spPr bwMode="auto">
          <a:xfrm>
            <a:off x="381000" y="2473784"/>
            <a:ext cx="4267200" cy="3000821"/>
          </a:xfrm>
          <a:prstGeom prst="rect">
            <a:avLst/>
          </a:prstGeom>
          <a:solidFill>
            <a:schemeClr val="accent3"/>
          </a:solidFill>
          <a:ln>
            <a:noFill/>
          </a:ln>
        </p:spPr>
        <p:txBody>
          <a:bodyPr wrap="square" anchor="ct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spcBef>
                <a:spcPct val="0"/>
              </a:spcBef>
              <a:buClrTx/>
              <a:buFontTx/>
              <a:buNone/>
            </a:pPr>
            <a:r>
              <a:rPr lang="en-US" altLang="en-US" sz="900" dirty="0">
                <a:solidFill>
                  <a:srgbClr val="222222"/>
                </a:solidFill>
                <a:cs typeface="Arial" panose="020B0604020202020204" pitchFamily="34" charset="0"/>
              </a:rPr>
              <a:t>Requestor: KRISHNA GOLI</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Requestor's Email: </a:t>
            </a:r>
            <a:r>
              <a:rPr lang="en-US" altLang="en-US" sz="900" dirty="0">
                <a:solidFill>
                  <a:srgbClr val="1155CC"/>
                </a:solidFill>
                <a:cs typeface="Arial" panose="020B0604020202020204" pitchFamily="34" charset="0"/>
                <a:hlinkClick r:id="rId3"/>
              </a:rPr>
              <a:t>KRISHNA.GOLI@GSA.GOV</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Requestor's Phone Number: </a:t>
            </a:r>
            <a:r>
              <a:rPr lang="en-US" altLang="en-US" sz="900" dirty="0">
                <a:solidFill>
                  <a:srgbClr val="1155CC"/>
                </a:solidFill>
                <a:cs typeface="Arial" panose="020B0604020202020204" pitchFamily="34" charset="0"/>
                <a:hlinkClick r:id="rId4"/>
              </a:rPr>
              <a:t>703-605-3579</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Date of Request: 04/17/2013</a:t>
            </a:r>
            <a:br>
              <a:rPr lang="en-US" altLang="en-US" sz="900" dirty="0">
                <a:solidFill>
                  <a:srgbClr val="222222"/>
                </a:solidFill>
                <a:cs typeface="Arial" panose="020B0604020202020204" pitchFamily="34" charset="0"/>
              </a:rPr>
            </a:b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The item(s) listed below have been frozen by an internal user.</a:t>
            </a:r>
            <a:br>
              <a:rPr lang="en-US" altLang="en-US" sz="900" dirty="0">
                <a:solidFill>
                  <a:srgbClr val="222222"/>
                </a:solidFill>
                <a:cs typeface="Arial" panose="020B0604020202020204" pitchFamily="34" charset="0"/>
              </a:rPr>
            </a:b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Sl.No. Item Control No.    Excess Release Date  Quantity</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 ----------------    -------------------  --------</a:t>
            </a:r>
            <a:br>
              <a:rPr lang="en-US" altLang="en-US" sz="900" dirty="0">
                <a:solidFill>
                  <a:srgbClr val="222222"/>
                </a:solidFill>
                <a:cs typeface="Arial" panose="020B0604020202020204" pitchFamily="34" charset="0"/>
              </a:rPr>
            </a:b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   1   123159-3066-0060         05/02/2013         25</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       Item Name: BAGS AND SACKS</a:t>
            </a:r>
            <a:br>
              <a:rPr lang="en-US" altLang="en-US" sz="900" dirty="0">
                <a:solidFill>
                  <a:srgbClr val="222222"/>
                </a:solidFill>
                <a:cs typeface="Arial" panose="020B0604020202020204" pitchFamily="34" charset="0"/>
              </a:rPr>
            </a:b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   2   123159-3066-0065         05/02/2013          5</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       Item Name: BADGES AND INSIGNIA</a:t>
            </a:r>
            <a:br>
              <a:rPr lang="en-US" altLang="en-US" sz="900" dirty="0">
                <a:solidFill>
                  <a:srgbClr val="222222"/>
                </a:solidFill>
                <a:cs typeface="Arial" panose="020B0604020202020204" pitchFamily="34" charset="0"/>
              </a:rPr>
            </a:b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The holding activity should wait until an approved (signed) copy of the AAMS</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generated transfer order has been received from the requestor. Then, complete</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the transfer transaction in 'Review and Transfer Multiple Items' located under</a:t>
            </a:r>
            <a:br>
              <a:rPr lang="en-US" altLang="en-US" sz="900" dirty="0">
                <a:solidFill>
                  <a:srgbClr val="222222"/>
                </a:solidFill>
                <a:cs typeface="Arial" panose="020B0604020202020204" pitchFamily="34" charset="0"/>
              </a:rPr>
            </a:br>
            <a:r>
              <a:rPr lang="en-US" altLang="en-US" sz="900" dirty="0">
                <a:solidFill>
                  <a:srgbClr val="222222"/>
                </a:solidFill>
                <a:cs typeface="Arial" panose="020B0604020202020204" pitchFamily="34" charset="0"/>
              </a:rPr>
              <a:t>the AAMS internal module.</a:t>
            </a:r>
            <a:endParaRPr lang="en-US" altLang="en-US" sz="1000" dirty="0"/>
          </a:p>
          <a:p>
            <a:pPr>
              <a:spcBef>
                <a:spcPct val="0"/>
              </a:spcBef>
              <a:buClrTx/>
              <a:buFontTx/>
              <a:buNone/>
            </a:pPr>
            <a:r>
              <a:rPr lang="en-US" altLang="en-US" sz="900" dirty="0">
                <a:solidFill>
                  <a:srgbClr val="222222"/>
                </a:solidFill>
                <a:cs typeface="Arial" panose="020B0604020202020204" pitchFamily="34" charset="0"/>
              </a:rPr>
              <a:t>  </a:t>
            </a:r>
            <a:endParaRPr lang="en-US" altLang="en-US" sz="1800" dirty="0">
              <a:solidFill>
                <a:srgbClr val="222222"/>
              </a:solidFill>
              <a:cs typeface="Arial" panose="020B0604020202020204" pitchFamily="34" charset="0"/>
            </a:endParaRPr>
          </a:p>
        </p:txBody>
      </p:sp>
      <p:pic>
        <p:nvPicPr>
          <p:cNvPr id="32772" name="Picture 2" descr="Sample of AAMS property request alert email">
            <a:extLst>
              <a:ext uri="{FF2B5EF4-FFF2-40B4-BE49-F238E27FC236}">
                <a16:creationId xmlns:a16="http://schemas.microsoft.com/office/drawing/2014/main" id="{1CCDA1A0-F3AC-47BD-BA86-5279618361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50" y="1296988"/>
            <a:ext cx="9525" cy="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AutoShape 18">
            <a:extLst>
              <a:ext uri="{FF2B5EF4-FFF2-40B4-BE49-F238E27FC236}">
                <a16:creationId xmlns:a16="http://schemas.microsoft.com/office/drawing/2014/main" id="{6FC0F99F-03C0-4488-8949-9615DF314BF3}"/>
              </a:ext>
            </a:extLst>
          </p:cNvPr>
          <p:cNvSpPr>
            <a:spLocks noChangeArrowheads="1"/>
          </p:cNvSpPr>
          <p:nvPr/>
        </p:nvSpPr>
        <p:spPr bwMode="auto">
          <a:xfrm>
            <a:off x="4800600" y="1419225"/>
            <a:ext cx="4114800" cy="3200400"/>
          </a:xfrm>
          <a:prstGeom prst="cloudCallout">
            <a:avLst>
              <a:gd name="adj1" fmla="val -81459"/>
              <a:gd name="adj2" fmla="val 26064"/>
            </a:avLst>
          </a:prstGeom>
          <a:solidFill>
            <a:srgbClr val="CCFFFF"/>
          </a:solidFill>
          <a:ln w="9525">
            <a:solidFill>
              <a:schemeClr val="tx1"/>
            </a:solidFill>
            <a:round/>
            <a:headEnd/>
            <a:tailEnd/>
          </a:ln>
        </p:spPr>
        <p:txBody>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eaLnBrk="1" hangingPunct="1">
              <a:spcBef>
                <a:spcPct val="0"/>
              </a:spcBef>
              <a:buClrTx/>
              <a:buFontTx/>
              <a:buNone/>
            </a:pPr>
            <a:br>
              <a:rPr lang="en-US" altLang="en-US" sz="1800" dirty="0">
                <a:cs typeface="Arial" panose="020B0604020202020204" pitchFamily="34" charset="0"/>
              </a:rPr>
            </a:br>
            <a:r>
              <a:rPr lang="en-US" altLang="en-US" sz="1800" b="1" dirty="0">
                <a:cs typeface="Arial" panose="020B0604020202020204" pitchFamily="34" charset="0"/>
              </a:rPr>
              <a:t>An email is also sent to the reporting or Point of Contact for the AAMS property notifying of the request.</a:t>
            </a:r>
          </a:p>
          <a:p>
            <a:pPr eaLnBrk="1" hangingPunct="1">
              <a:spcBef>
                <a:spcPct val="0"/>
              </a:spcBef>
              <a:buClrTx/>
              <a:buFontTx/>
              <a:buNone/>
            </a:pPr>
            <a:endParaRPr lang="en-US" altLang="en-US" sz="1800" dirty="0">
              <a:cs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5">
            <a:extLst>
              <a:ext uri="{FF2B5EF4-FFF2-40B4-BE49-F238E27FC236}">
                <a16:creationId xmlns:a16="http://schemas.microsoft.com/office/drawing/2014/main" id="{DDCF6F91-3F26-4B64-A525-8252B537E1F7}"/>
              </a:ext>
            </a:extLst>
          </p:cNvPr>
          <p:cNvSpPr>
            <a:spLocks noGrp="1"/>
          </p:cNvSpPr>
          <p:nvPr>
            <p:ph type="title"/>
          </p:nvPr>
        </p:nvSpPr>
        <p:spPr>
          <a:xfrm>
            <a:off x="0" y="0"/>
            <a:ext cx="9144000" cy="584200"/>
          </a:xfrm>
        </p:spPr>
        <p:txBody>
          <a:bodyPr/>
          <a:lstStyle/>
          <a:p>
            <a:pPr algn="ctr"/>
            <a:r>
              <a:rPr lang="en-US" altLang="en-US" dirty="0">
                <a:solidFill>
                  <a:schemeClr val="tx1"/>
                </a:solidFill>
              </a:rPr>
              <a:t>HOW TO TRANSFER INTERNAL PROPERTY</a:t>
            </a:r>
          </a:p>
        </p:txBody>
      </p:sp>
      <p:pic>
        <p:nvPicPr>
          <p:cNvPr id="3" name="Picture 2" descr="The AAMS internal Menu highlighting the  Review and Transfer Multiple Items function.">
            <a:extLst>
              <a:ext uri="{FF2B5EF4-FFF2-40B4-BE49-F238E27FC236}">
                <a16:creationId xmlns:a16="http://schemas.microsoft.com/office/drawing/2014/main" id="{8D09BFE2-DFEA-4F3E-B761-D0CEE2DA9C28}"/>
              </a:ext>
            </a:extLst>
          </p:cNvPr>
          <p:cNvPicPr>
            <a:picLocks noChangeAspect="1"/>
          </p:cNvPicPr>
          <p:nvPr/>
        </p:nvPicPr>
        <p:blipFill rotWithShape="1">
          <a:blip r:embed="rId3"/>
          <a:srcRect r="1000"/>
          <a:stretch/>
        </p:blipFill>
        <p:spPr>
          <a:xfrm>
            <a:off x="0" y="646112"/>
            <a:ext cx="9144000" cy="6211888"/>
          </a:xfrm>
          <a:prstGeom prst="rect">
            <a:avLst/>
          </a:prstGeom>
        </p:spPr>
      </p:pic>
      <p:sp>
        <p:nvSpPr>
          <p:cNvPr id="4" name="AutoShape 5" descr="red arrow pointing to the review and transfer multiple items function">
            <a:extLst>
              <a:ext uri="{FF2B5EF4-FFF2-40B4-BE49-F238E27FC236}">
                <a16:creationId xmlns:a16="http://schemas.microsoft.com/office/drawing/2014/main" id="{AB196D4E-C950-4F84-9374-C1D59C7180F7}"/>
              </a:ext>
            </a:extLst>
          </p:cNvPr>
          <p:cNvSpPr>
            <a:spLocks noChangeArrowheads="1"/>
          </p:cNvSpPr>
          <p:nvPr/>
        </p:nvSpPr>
        <p:spPr bwMode="auto">
          <a:xfrm rot="9316641">
            <a:off x="2571439" y="43728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DD812FF-B3F7-4BE8-B8A6-564CAFF3948C}"/>
              </a:ext>
            </a:extLst>
          </p:cNvPr>
          <p:cNvSpPr>
            <a:spLocks noGrp="1" noChangeArrowheads="1"/>
          </p:cNvSpPr>
          <p:nvPr>
            <p:ph type="title"/>
          </p:nvPr>
        </p:nvSpPr>
        <p:spPr>
          <a:xfrm>
            <a:off x="0" y="0"/>
            <a:ext cx="9144000" cy="584200"/>
          </a:xfrm>
        </p:spPr>
        <p:txBody>
          <a:bodyPr/>
          <a:lstStyle/>
          <a:p>
            <a:pPr algn="ctr" eaLnBrk="1" hangingPunct="1">
              <a:defRPr/>
            </a:pPr>
            <a:r>
              <a:rPr lang="en-US" dirty="0">
                <a:solidFill>
                  <a:schemeClr val="accent4"/>
                </a:solidFill>
              </a:rPr>
              <a:t>TRANSFER AAMS ITEMS</a:t>
            </a:r>
          </a:p>
        </p:txBody>
      </p:sp>
      <p:pic>
        <p:nvPicPr>
          <p:cNvPr id="2" name="Picture 1" descr="The AAMS Review and Transfer Multiple Requested Items screen displaying all items requested awaiting transfer.">
            <a:extLst>
              <a:ext uri="{FF2B5EF4-FFF2-40B4-BE49-F238E27FC236}">
                <a16:creationId xmlns:a16="http://schemas.microsoft.com/office/drawing/2014/main" id="{B18FC0DB-361A-417C-A928-F5D6337FBC55}"/>
              </a:ext>
            </a:extLst>
          </p:cNvPr>
          <p:cNvPicPr>
            <a:picLocks noChangeAspect="1"/>
          </p:cNvPicPr>
          <p:nvPr/>
        </p:nvPicPr>
        <p:blipFill>
          <a:blip r:embed="rId3"/>
          <a:stretch>
            <a:fillRect/>
          </a:stretch>
        </p:blipFill>
        <p:spPr>
          <a:xfrm>
            <a:off x="0" y="685800"/>
            <a:ext cx="9144000" cy="6019800"/>
          </a:xfrm>
          <a:prstGeom prst="rect">
            <a:avLst/>
          </a:prstGeom>
        </p:spPr>
      </p:pic>
      <p:sp>
        <p:nvSpPr>
          <p:cNvPr id="8" name="AutoShape 5" descr="red arrow pointing to the Item Control Number hypertext on the AAMS Review and Transfer Multiple Items screen">
            <a:extLst>
              <a:ext uri="{FF2B5EF4-FFF2-40B4-BE49-F238E27FC236}">
                <a16:creationId xmlns:a16="http://schemas.microsoft.com/office/drawing/2014/main" id="{A734FE44-4A3C-4E25-AA61-582351D088C6}"/>
              </a:ext>
            </a:extLst>
          </p:cNvPr>
          <p:cNvSpPr>
            <a:spLocks noChangeArrowheads="1"/>
          </p:cNvSpPr>
          <p:nvPr/>
        </p:nvSpPr>
        <p:spPr bwMode="auto">
          <a:xfrm rot="9316641">
            <a:off x="1047439" y="23916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DD812FF-B3F7-4BE8-B8A6-564CAFF3948C}"/>
              </a:ext>
            </a:extLst>
          </p:cNvPr>
          <p:cNvSpPr>
            <a:spLocks noGrp="1" noChangeArrowheads="1"/>
          </p:cNvSpPr>
          <p:nvPr>
            <p:ph type="title"/>
          </p:nvPr>
        </p:nvSpPr>
        <p:spPr>
          <a:xfrm>
            <a:off x="0" y="0"/>
            <a:ext cx="9144000" cy="1077218"/>
          </a:xfrm>
        </p:spPr>
        <p:txBody>
          <a:bodyPr/>
          <a:lstStyle/>
          <a:p>
            <a:pPr algn="ctr" eaLnBrk="1" hangingPunct="1">
              <a:defRPr/>
            </a:pPr>
            <a:r>
              <a:rPr lang="en-US" dirty="0">
                <a:solidFill>
                  <a:schemeClr val="accent4"/>
                </a:solidFill>
              </a:rPr>
              <a:t>AAMS COMPETING REQUESTS</a:t>
            </a:r>
            <a:br>
              <a:rPr lang="en-US" dirty="0">
                <a:solidFill>
                  <a:schemeClr val="accent4"/>
                </a:solidFill>
              </a:rPr>
            </a:br>
            <a:endParaRPr lang="en-US" dirty="0">
              <a:solidFill>
                <a:schemeClr val="accent4"/>
              </a:solidFill>
            </a:endParaRPr>
          </a:p>
        </p:txBody>
      </p:sp>
      <p:grpSp>
        <p:nvGrpSpPr>
          <p:cNvPr id="3" name="Group 2" descr="The AAMS Evaluate Competing Requests screen">
            <a:extLst>
              <a:ext uri="{FF2B5EF4-FFF2-40B4-BE49-F238E27FC236}">
                <a16:creationId xmlns:a16="http://schemas.microsoft.com/office/drawing/2014/main" id="{953045B4-064F-40AB-ACB6-D251898CB7DB}"/>
              </a:ext>
            </a:extLst>
          </p:cNvPr>
          <p:cNvGrpSpPr/>
          <p:nvPr/>
        </p:nvGrpSpPr>
        <p:grpSpPr>
          <a:xfrm>
            <a:off x="57403" y="762000"/>
            <a:ext cx="9144000" cy="5727799"/>
            <a:chOff x="57403" y="1219200"/>
            <a:chExt cx="9144000" cy="5270599"/>
          </a:xfrm>
        </p:grpSpPr>
        <p:pic>
          <p:nvPicPr>
            <p:cNvPr id="2" name="Picture 1" descr="The AAMS Evaluate Competing Requests screen">
              <a:extLst>
                <a:ext uri="{FF2B5EF4-FFF2-40B4-BE49-F238E27FC236}">
                  <a16:creationId xmlns:a16="http://schemas.microsoft.com/office/drawing/2014/main" id="{ABDA68F8-7946-42D5-98BF-F23228356ED3}"/>
                </a:ext>
              </a:extLst>
            </p:cNvPr>
            <p:cNvPicPr>
              <a:picLocks noChangeAspect="1"/>
            </p:cNvPicPr>
            <p:nvPr/>
          </p:nvPicPr>
          <p:blipFill rotWithShape="1">
            <a:blip r:embed="rId3"/>
            <a:srcRect t="17110" b="49111"/>
            <a:stretch/>
          </p:blipFill>
          <p:spPr>
            <a:xfrm>
              <a:off x="57403" y="1219200"/>
              <a:ext cx="9144000" cy="2743200"/>
            </a:xfrm>
            <a:prstGeom prst="rect">
              <a:avLst/>
            </a:prstGeom>
          </p:spPr>
        </p:pic>
        <p:sp>
          <p:nvSpPr>
            <p:cNvPr id="8" name="AutoShape 5" descr="The AAMS Evaluate Competing Requests screen">
              <a:extLst>
                <a:ext uri="{FF2B5EF4-FFF2-40B4-BE49-F238E27FC236}">
                  <a16:creationId xmlns:a16="http://schemas.microsoft.com/office/drawing/2014/main" id="{56634A43-6F56-4829-A157-58A7D7F38176}"/>
                </a:ext>
              </a:extLst>
            </p:cNvPr>
            <p:cNvSpPr>
              <a:spLocks noChangeArrowheads="1"/>
            </p:cNvSpPr>
            <p:nvPr/>
          </p:nvSpPr>
          <p:spPr bwMode="auto">
            <a:xfrm rot="9316641">
              <a:off x="1047439" y="2778690"/>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9" name="TextBox 5" descr="The AAMS Evaluate Competing Requests screen">
              <a:extLst>
                <a:ext uri="{FF2B5EF4-FFF2-40B4-BE49-F238E27FC236}">
                  <a16:creationId xmlns:a16="http://schemas.microsoft.com/office/drawing/2014/main" id="{8193B274-D8BF-4D16-8EC8-898A71FDC0F9}"/>
                </a:ext>
              </a:extLst>
            </p:cNvPr>
            <p:cNvSpPr txBox="1">
              <a:spLocks noChangeArrowheads="1"/>
            </p:cNvSpPr>
            <p:nvPr/>
          </p:nvSpPr>
          <p:spPr bwMode="auto">
            <a:xfrm>
              <a:off x="514603" y="3997325"/>
              <a:ext cx="3048000" cy="1104517"/>
            </a:xfrm>
            <a:prstGeom prst="rect">
              <a:avLst/>
            </a:prstGeom>
            <a:solidFill>
              <a:schemeClr val="bg1"/>
            </a:solidFill>
            <a:ln w="9525">
              <a:solidFill>
                <a:schemeClr val="accent2"/>
              </a:solidFill>
              <a:miter lim="800000"/>
              <a:headEnd/>
              <a:tailEnd/>
            </a:ln>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Robert Butler is the user name.  By  clicking on the user name, you can find out more information.</a:t>
              </a:r>
            </a:p>
          </p:txBody>
        </p:sp>
        <p:sp>
          <p:nvSpPr>
            <p:cNvPr id="10" name="TextBox 5" descr="The AAMS Evaluate Competing Requests screen">
              <a:extLst>
                <a:ext uri="{FF2B5EF4-FFF2-40B4-BE49-F238E27FC236}">
                  <a16:creationId xmlns:a16="http://schemas.microsoft.com/office/drawing/2014/main" id="{1AC216B2-0D87-43C6-B4AE-D10287B36A70}"/>
                </a:ext>
              </a:extLst>
            </p:cNvPr>
            <p:cNvSpPr txBox="1">
              <a:spLocks noChangeArrowheads="1"/>
            </p:cNvSpPr>
            <p:nvPr/>
          </p:nvSpPr>
          <p:spPr bwMode="auto">
            <a:xfrm>
              <a:off x="4419600" y="4181475"/>
              <a:ext cx="3657600" cy="2308324"/>
            </a:xfrm>
            <a:prstGeom prst="rect">
              <a:avLst/>
            </a:prstGeom>
            <a:solidFill>
              <a:schemeClr val="bg1"/>
            </a:solidFill>
            <a:ln w="9525">
              <a:solidFill>
                <a:schemeClr val="accent2"/>
              </a:solidFill>
              <a:miter lim="800000"/>
              <a:headEnd/>
              <a:tailEnd/>
            </a:ln>
          </p:spPr>
          <p:txBody>
            <a:bodyPr wrap="square">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This information is also on the transfer order when the request is first made.  The transfer is not recorded until the “official transfer” is performed in AAMS.  For security purposes we will not display the information here.</a:t>
              </a:r>
            </a:p>
          </p:txBody>
        </p:sp>
      </p:grpSp>
    </p:spTree>
    <p:extLst>
      <p:ext uri="{BB962C8B-B14F-4D97-AF65-F5344CB8AC3E}">
        <p14:creationId xmlns:p14="http://schemas.microsoft.com/office/powerpoint/2010/main" val="3948995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5">
            <a:extLst>
              <a:ext uri="{FF2B5EF4-FFF2-40B4-BE49-F238E27FC236}">
                <a16:creationId xmlns:a16="http://schemas.microsoft.com/office/drawing/2014/main" id="{12E91A8F-424B-450F-8EC6-2FDB8257D9CD}"/>
              </a:ext>
            </a:extLst>
          </p:cNvPr>
          <p:cNvSpPr>
            <a:spLocks noGrp="1"/>
          </p:cNvSpPr>
          <p:nvPr>
            <p:ph type="title"/>
          </p:nvPr>
        </p:nvSpPr>
        <p:spPr>
          <a:xfrm>
            <a:off x="609600" y="0"/>
            <a:ext cx="7769225" cy="461963"/>
          </a:xfrm>
        </p:spPr>
        <p:txBody>
          <a:bodyPr/>
          <a:lstStyle/>
          <a:p>
            <a:pPr algn="ctr"/>
            <a:r>
              <a:rPr lang="en-US" altLang="en-US" sz="2400" dirty="0">
                <a:solidFill>
                  <a:schemeClr val="tx1"/>
                </a:solidFill>
              </a:rPr>
              <a:t>www.gsaxcess.gov</a:t>
            </a:r>
          </a:p>
        </p:txBody>
      </p:sp>
      <p:grpSp>
        <p:nvGrpSpPr>
          <p:cNvPr id="4" name="Group 3" descr="The GSAXcess Homepage with red arrows highlighting the Login button, rotating pictures and resources.">
            <a:extLst>
              <a:ext uri="{FF2B5EF4-FFF2-40B4-BE49-F238E27FC236}">
                <a16:creationId xmlns:a16="http://schemas.microsoft.com/office/drawing/2014/main" id="{B55D9036-A660-40E3-B15C-B9E346E3A543}"/>
              </a:ext>
            </a:extLst>
          </p:cNvPr>
          <p:cNvGrpSpPr/>
          <p:nvPr/>
        </p:nvGrpSpPr>
        <p:grpSpPr>
          <a:xfrm>
            <a:off x="411480" y="461963"/>
            <a:ext cx="8321040" cy="6365557"/>
            <a:chOff x="411480" y="461963"/>
            <a:chExt cx="8321040" cy="6365557"/>
          </a:xfrm>
        </p:grpSpPr>
        <p:pic>
          <p:nvPicPr>
            <p:cNvPr id="2" name="Picture 1" descr="The GSAXcess Homepage with red arrows highlighting the Login button, rotating pictures and resources.">
              <a:extLst>
                <a:ext uri="{FF2B5EF4-FFF2-40B4-BE49-F238E27FC236}">
                  <a16:creationId xmlns:a16="http://schemas.microsoft.com/office/drawing/2014/main" id="{DBB14E8A-5B1B-4FA3-BD2D-4E352D09C4F1}"/>
                </a:ext>
              </a:extLst>
            </p:cNvPr>
            <p:cNvPicPr>
              <a:picLocks noChangeAspect="1"/>
            </p:cNvPicPr>
            <p:nvPr/>
          </p:nvPicPr>
          <p:blipFill rotWithShape="1">
            <a:blip r:embed="rId3"/>
            <a:srcRect t="1" r="1087" b="7004"/>
            <a:stretch/>
          </p:blipFill>
          <p:spPr>
            <a:xfrm>
              <a:off x="411480" y="461963"/>
              <a:ext cx="8321040" cy="4262437"/>
            </a:xfrm>
            <a:prstGeom prst="rect">
              <a:avLst/>
            </a:prstGeom>
          </p:spPr>
        </p:pic>
        <p:pic>
          <p:nvPicPr>
            <p:cNvPr id="3" name="Picture 2">
              <a:extLst>
                <a:ext uri="{FF2B5EF4-FFF2-40B4-BE49-F238E27FC236}">
                  <a16:creationId xmlns:a16="http://schemas.microsoft.com/office/drawing/2014/main" id="{8036180C-21C2-4014-84F6-7BF865C65E0F}"/>
                </a:ext>
              </a:extLst>
            </p:cNvPr>
            <p:cNvPicPr>
              <a:picLocks noChangeAspect="1"/>
            </p:cNvPicPr>
            <p:nvPr/>
          </p:nvPicPr>
          <p:blipFill rotWithShape="1">
            <a:blip r:embed="rId4"/>
            <a:srcRect r="1000" b="53023"/>
            <a:stretch/>
          </p:blipFill>
          <p:spPr>
            <a:xfrm>
              <a:off x="411480" y="4724400"/>
              <a:ext cx="8321040" cy="2103120"/>
            </a:xfrm>
            <a:prstGeom prst="rect">
              <a:avLst/>
            </a:prstGeom>
          </p:spPr>
        </p:pic>
        <p:sp>
          <p:nvSpPr>
            <p:cNvPr id="10" name="AutoShape 5" descr="Red arrow pointing to the red Login button.">
              <a:extLst>
                <a:ext uri="{FF2B5EF4-FFF2-40B4-BE49-F238E27FC236}">
                  <a16:creationId xmlns:a16="http://schemas.microsoft.com/office/drawing/2014/main" id="{3253C9C2-32F6-436F-9433-1D2CED8083BA}"/>
                </a:ext>
              </a:extLst>
            </p:cNvPr>
            <p:cNvSpPr>
              <a:spLocks noChangeArrowheads="1"/>
            </p:cNvSpPr>
            <p:nvPr/>
          </p:nvSpPr>
          <p:spPr bwMode="auto">
            <a:xfrm rot="9208851">
              <a:off x="7699120" y="125008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1" name="AutoShape 5" descr="Red arrow pointing to rotating pictures">
              <a:extLst>
                <a:ext uri="{FF2B5EF4-FFF2-40B4-BE49-F238E27FC236}">
                  <a16:creationId xmlns:a16="http://schemas.microsoft.com/office/drawing/2014/main" id="{30236947-77F6-424A-B3BC-83C75F45D35C}"/>
                </a:ext>
              </a:extLst>
            </p:cNvPr>
            <p:cNvSpPr>
              <a:spLocks noChangeArrowheads="1"/>
            </p:cNvSpPr>
            <p:nvPr/>
          </p:nvSpPr>
          <p:spPr bwMode="auto">
            <a:xfrm rot="10006455">
              <a:off x="7510223" y="262922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2" name="AutoShape 5" descr="Red arrow pointing to the How To section">
              <a:extLst>
                <a:ext uri="{FF2B5EF4-FFF2-40B4-BE49-F238E27FC236}">
                  <a16:creationId xmlns:a16="http://schemas.microsoft.com/office/drawing/2014/main" id="{E70C3A9B-66D3-4571-B0EC-39F55DB5E704}"/>
                </a:ext>
              </a:extLst>
            </p:cNvPr>
            <p:cNvSpPr>
              <a:spLocks noChangeArrowheads="1"/>
            </p:cNvSpPr>
            <p:nvPr/>
          </p:nvSpPr>
          <p:spPr bwMode="auto">
            <a:xfrm rot="9208851">
              <a:off x="2114487" y="3450500"/>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EDD812FF-B3F7-4BE8-B8A6-564CAFF3948C}"/>
              </a:ext>
            </a:extLst>
          </p:cNvPr>
          <p:cNvSpPr>
            <a:spLocks noGrp="1" noChangeArrowheads="1"/>
          </p:cNvSpPr>
          <p:nvPr>
            <p:ph type="title"/>
          </p:nvPr>
        </p:nvSpPr>
        <p:spPr>
          <a:xfrm>
            <a:off x="0" y="0"/>
            <a:ext cx="9144000" cy="584200"/>
          </a:xfrm>
        </p:spPr>
        <p:txBody>
          <a:bodyPr/>
          <a:lstStyle/>
          <a:p>
            <a:pPr algn="ctr" eaLnBrk="1" hangingPunct="1">
              <a:defRPr/>
            </a:pPr>
            <a:r>
              <a:rPr lang="en-US" dirty="0">
                <a:solidFill>
                  <a:schemeClr val="accent4"/>
                </a:solidFill>
              </a:rPr>
              <a:t>COMPETING REQUESTS</a:t>
            </a:r>
          </a:p>
        </p:txBody>
      </p:sp>
      <p:grpSp>
        <p:nvGrpSpPr>
          <p:cNvPr id="3" name="Group 2" descr="The AAMS evaluate competing requests transfer screen.">
            <a:extLst>
              <a:ext uri="{FF2B5EF4-FFF2-40B4-BE49-F238E27FC236}">
                <a16:creationId xmlns:a16="http://schemas.microsoft.com/office/drawing/2014/main" id="{50E31146-47F2-45B6-B75A-CFAFF54B7E60}"/>
              </a:ext>
            </a:extLst>
          </p:cNvPr>
          <p:cNvGrpSpPr/>
          <p:nvPr/>
        </p:nvGrpSpPr>
        <p:grpSpPr>
          <a:xfrm>
            <a:off x="0" y="990600"/>
            <a:ext cx="9144000" cy="4657278"/>
            <a:chOff x="0" y="1219200"/>
            <a:chExt cx="9144000" cy="4428678"/>
          </a:xfrm>
        </p:grpSpPr>
        <p:pic>
          <p:nvPicPr>
            <p:cNvPr id="2" name="Picture 1" descr="The AAMS evaluate competing requests transfer screen.">
              <a:extLst>
                <a:ext uri="{FF2B5EF4-FFF2-40B4-BE49-F238E27FC236}">
                  <a16:creationId xmlns:a16="http://schemas.microsoft.com/office/drawing/2014/main" id="{ABDA68F8-7946-42D5-98BF-F23228356ED3}"/>
                </a:ext>
              </a:extLst>
            </p:cNvPr>
            <p:cNvPicPr>
              <a:picLocks noChangeAspect="1"/>
            </p:cNvPicPr>
            <p:nvPr/>
          </p:nvPicPr>
          <p:blipFill rotWithShape="1">
            <a:blip r:embed="rId3"/>
            <a:srcRect t="17110" b="49111"/>
            <a:stretch/>
          </p:blipFill>
          <p:spPr>
            <a:xfrm>
              <a:off x="0" y="1219200"/>
              <a:ext cx="9144000" cy="2743200"/>
            </a:xfrm>
            <a:prstGeom prst="rect">
              <a:avLst/>
            </a:prstGeom>
          </p:spPr>
        </p:pic>
        <p:sp>
          <p:nvSpPr>
            <p:cNvPr id="8" name="AutoShape 5">
              <a:extLst>
                <a:ext uri="{FF2B5EF4-FFF2-40B4-BE49-F238E27FC236}">
                  <a16:creationId xmlns:a16="http://schemas.microsoft.com/office/drawing/2014/main" id="{56634A43-6F56-4829-A157-58A7D7F38176}"/>
                </a:ext>
              </a:extLst>
            </p:cNvPr>
            <p:cNvSpPr>
              <a:spLocks noChangeArrowheads="1"/>
            </p:cNvSpPr>
            <p:nvPr/>
          </p:nvSpPr>
          <p:spPr bwMode="auto">
            <a:xfrm rot="9316641">
              <a:off x="7143439" y="2347912"/>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7" name="TextBox 5">
              <a:extLst>
                <a:ext uri="{FF2B5EF4-FFF2-40B4-BE49-F238E27FC236}">
                  <a16:creationId xmlns:a16="http://schemas.microsoft.com/office/drawing/2014/main" id="{8831F59B-322A-4837-8E52-E0D3756A1D80}"/>
                </a:ext>
              </a:extLst>
            </p:cNvPr>
            <p:cNvSpPr txBox="1">
              <a:spLocks noChangeArrowheads="1"/>
            </p:cNvSpPr>
            <p:nvPr/>
          </p:nvSpPr>
          <p:spPr bwMode="auto">
            <a:xfrm>
              <a:off x="1828800" y="4170550"/>
              <a:ext cx="6096000" cy="1477328"/>
            </a:xfrm>
            <a:prstGeom prst="rect">
              <a:avLst/>
            </a:prstGeom>
            <a:solidFill>
              <a:schemeClr val="bg1"/>
            </a:solidFill>
            <a:ln w="9525">
              <a:solidFill>
                <a:schemeClr val="accent2"/>
              </a:solidFill>
              <a:miter lim="800000"/>
              <a:headEnd/>
              <a:tailEnd/>
            </a:ln>
          </p:spPr>
          <p:txBody>
            <a:bodyPr wrap="square">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Enter the quantity to transfer and click the red Transfer button.  If you do not want this person to have the property, click Delete or enter a zero in quantity.  The system will display a confirmation message of the action taken.</a:t>
              </a:r>
            </a:p>
          </p:txBody>
        </p:sp>
      </p:grpSp>
    </p:spTree>
    <p:extLst>
      <p:ext uri="{BB962C8B-B14F-4D97-AF65-F5344CB8AC3E}">
        <p14:creationId xmlns:p14="http://schemas.microsoft.com/office/powerpoint/2010/main" val="24115774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CA80714-8224-4148-8395-BB6704899FF9}"/>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AAMS ONLY PROPERTY INQUIRY</a:t>
            </a:r>
          </a:p>
        </p:txBody>
      </p:sp>
      <p:pic>
        <p:nvPicPr>
          <p:cNvPr id="3" name="Picture 2" descr="The AAMS Internal Menu highlighting the Inquiry/Recall function.">
            <a:extLst>
              <a:ext uri="{FF2B5EF4-FFF2-40B4-BE49-F238E27FC236}">
                <a16:creationId xmlns:a16="http://schemas.microsoft.com/office/drawing/2014/main" id="{31A4E7DC-F6C0-49AD-B503-01383CE1D309}"/>
              </a:ext>
            </a:extLst>
          </p:cNvPr>
          <p:cNvPicPr>
            <a:picLocks noChangeAspect="1"/>
          </p:cNvPicPr>
          <p:nvPr/>
        </p:nvPicPr>
        <p:blipFill rotWithShape="1">
          <a:blip r:embed="rId3"/>
          <a:srcRect r="1000"/>
          <a:stretch/>
        </p:blipFill>
        <p:spPr>
          <a:xfrm>
            <a:off x="0" y="646112"/>
            <a:ext cx="9144000" cy="6211888"/>
          </a:xfrm>
          <a:prstGeom prst="rect">
            <a:avLst/>
          </a:prstGeom>
        </p:spPr>
      </p:pic>
      <p:sp>
        <p:nvSpPr>
          <p:cNvPr id="4" name="AutoShape 5" descr="red arrow pointing to the AAMS Inquiry recall function">
            <a:extLst>
              <a:ext uri="{FF2B5EF4-FFF2-40B4-BE49-F238E27FC236}">
                <a16:creationId xmlns:a16="http://schemas.microsoft.com/office/drawing/2014/main" id="{35931B73-AEFA-486E-88B7-5809308CA271}"/>
              </a:ext>
            </a:extLst>
          </p:cNvPr>
          <p:cNvSpPr>
            <a:spLocks noChangeArrowheads="1"/>
          </p:cNvSpPr>
          <p:nvPr/>
        </p:nvSpPr>
        <p:spPr bwMode="auto">
          <a:xfrm rot="9316641">
            <a:off x="1657038" y="4601499"/>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5" name="TextBox 5">
            <a:extLst>
              <a:ext uri="{FF2B5EF4-FFF2-40B4-BE49-F238E27FC236}">
                <a16:creationId xmlns:a16="http://schemas.microsoft.com/office/drawing/2014/main" id="{E8D20FB2-A1EC-4188-B309-3B094BDD82DE}"/>
              </a:ext>
            </a:extLst>
          </p:cNvPr>
          <p:cNvSpPr txBox="1">
            <a:spLocks noChangeArrowheads="1"/>
          </p:cNvSpPr>
          <p:nvPr/>
        </p:nvSpPr>
        <p:spPr bwMode="auto">
          <a:xfrm>
            <a:off x="457200" y="5474551"/>
            <a:ext cx="3048000" cy="1200329"/>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Click on AAMS Inquiry/Recall to see items currently screening in AAMS only.</a:t>
            </a:r>
          </a:p>
        </p:txBody>
      </p:sp>
    </p:spTree>
    <p:extLst>
      <p:ext uri="{BB962C8B-B14F-4D97-AF65-F5344CB8AC3E}">
        <p14:creationId xmlns:p14="http://schemas.microsoft.com/office/powerpoint/2010/main" val="6308749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5A700B18-266A-478A-9AC0-FB480354C25D}"/>
              </a:ext>
            </a:extLst>
          </p:cNvPr>
          <p:cNvSpPr>
            <a:spLocks noGrp="1" noChangeArrowheads="1"/>
          </p:cNvSpPr>
          <p:nvPr>
            <p:ph type="title"/>
          </p:nvPr>
        </p:nvSpPr>
        <p:spPr>
          <a:xfrm>
            <a:off x="0" y="0"/>
            <a:ext cx="9144000" cy="584200"/>
          </a:xfrm>
        </p:spPr>
        <p:txBody>
          <a:bodyPr/>
          <a:lstStyle/>
          <a:p>
            <a:pPr algn="ctr" eaLnBrk="1" hangingPunct="1">
              <a:defRPr/>
            </a:pPr>
            <a:r>
              <a:rPr lang="en-US" dirty="0">
                <a:solidFill>
                  <a:schemeClr val="accent4"/>
                </a:solidFill>
              </a:rPr>
              <a:t>AAMS PROPERTY INQUIRY</a:t>
            </a:r>
          </a:p>
        </p:txBody>
      </p:sp>
      <p:pic>
        <p:nvPicPr>
          <p:cNvPr id="2" name="Picture 1" descr="The AAMS Property Inquiry screen displaying all items under a specific AAC in AAMS that are currently screening.">
            <a:extLst>
              <a:ext uri="{FF2B5EF4-FFF2-40B4-BE49-F238E27FC236}">
                <a16:creationId xmlns:a16="http://schemas.microsoft.com/office/drawing/2014/main" id="{BACFF73A-CAF5-4380-8F3C-8A9F5275696F}"/>
              </a:ext>
            </a:extLst>
          </p:cNvPr>
          <p:cNvPicPr>
            <a:picLocks noChangeAspect="1"/>
          </p:cNvPicPr>
          <p:nvPr/>
        </p:nvPicPr>
        <p:blipFill rotWithShape="1">
          <a:blip r:embed="rId3"/>
          <a:srcRect r="1000"/>
          <a:stretch/>
        </p:blipFill>
        <p:spPr>
          <a:xfrm>
            <a:off x="0" y="857250"/>
            <a:ext cx="9144000" cy="6000750"/>
          </a:xfrm>
          <a:prstGeom prst="rect">
            <a:avLst/>
          </a:prstGeom>
        </p:spPr>
      </p:pic>
      <p:sp>
        <p:nvSpPr>
          <p:cNvPr id="3" name="AutoShape 5" descr="red arrow pointing to the Activity Address Code input box for AAMS Internal Property Inquiry Recall function">
            <a:extLst>
              <a:ext uri="{FF2B5EF4-FFF2-40B4-BE49-F238E27FC236}">
                <a16:creationId xmlns:a16="http://schemas.microsoft.com/office/drawing/2014/main" id="{ED4B3E19-7DED-4EC4-B9C4-94946552D869}"/>
              </a:ext>
            </a:extLst>
          </p:cNvPr>
          <p:cNvSpPr>
            <a:spLocks noChangeArrowheads="1"/>
          </p:cNvSpPr>
          <p:nvPr/>
        </p:nvSpPr>
        <p:spPr bwMode="auto">
          <a:xfrm rot="9316641">
            <a:off x="3181038" y="15534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2C977CD-E581-4F13-9542-7F6588E3EB55}"/>
              </a:ext>
            </a:extLst>
          </p:cNvPr>
          <p:cNvSpPr>
            <a:spLocks noGrp="1" noChangeArrowheads="1"/>
          </p:cNvSpPr>
          <p:nvPr>
            <p:ph type="title"/>
          </p:nvPr>
        </p:nvSpPr>
        <p:spPr>
          <a:xfrm>
            <a:off x="0" y="0"/>
            <a:ext cx="9144000" cy="584200"/>
          </a:xfrm>
        </p:spPr>
        <p:txBody>
          <a:bodyPr/>
          <a:lstStyle/>
          <a:p>
            <a:pPr algn="ctr" eaLnBrk="1" hangingPunct="1">
              <a:defRPr/>
            </a:pPr>
            <a:r>
              <a:rPr lang="en-US" dirty="0">
                <a:solidFill>
                  <a:schemeClr val="accent4"/>
                </a:solidFill>
              </a:rPr>
              <a:t>AAMS PROPERTY DATA SHEET</a:t>
            </a:r>
          </a:p>
        </p:txBody>
      </p:sp>
      <p:pic>
        <p:nvPicPr>
          <p:cNvPr id="2" name="Picture 1" descr="An AAMS property data sheet displaying a picture of the item and property details.">
            <a:extLst>
              <a:ext uri="{FF2B5EF4-FFF2-40B4-BE49-F238E27FC236}">
                <a16:creationId xmlns:a16="http://schemas.microsoft.com/office/drawing/2014/main" id="{EFD0E5DE-30C6-4F74-AD73-D5B28FBA1824}"/>
              </a:ext>
            </a:extLst>
          </p:cNvPr>
          <p:cNvPicPr>
            <a:picLocks noChangeAspect="1"/>
          </p:cNvPicPr>
          <p:nvPr/>
        </p:nvPicPr>
        <p:blipFill rotWithShape="1">
          <a:blip r:embed="rId3"/>
          <a:srcRect r="1000"/>
          <a:stretch/>
        </p:blipFill>
        <p:spPr>
          <a:xfrm>
            <a:off x="0" y="857250"/>
            <a:ext cx="9144000" cy="6000750"/>
          </a:xfrm>
          <a:prstGeom prst="rect">
            <a:avLst/>
          </a:prstGeom>
        </p:spPr>
      </p:pic>
      <p:sp>
        <p:nvSpPr>
          <p:cNvPr id="4" name="AutoShape 5" descr="red arrow pointing to the Item Control Number on the AAMS Property Data Sheet">
            <a:extLst>
              <a:ext uri="{FF2B5EF4-FFF2-40B4-BE49-F238E27FC236}">
                <a16:creationId xmlns:a16="http://schemas.microsoft.com/office/drawing/2014/main" id="{FDE6520C-51B5-4FCD-860A-657179782D7B}"/>
              </a:ext>
            </a:extLst>
          </p:cNvPr>
          <p:cNvSpPr>
            <a:spLocks noChangeArrowheads="1"/>
          </p:cNvSpPr>
          <p:nvPr/>
        </p:nvSpPr>
        <p:spPr bwMode="auto">
          <a:xfrm rot="9316641">
            <a:off x="3257239" y="28488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D7BD8F6-46C7-4CA3-83E2-4B1AE53EB7AC}"/>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GSAXCESS PROPERTY INQUIRY</a:t>
            </a:r>
          </a:p>
        </p:txBody>
      </p:sp>
      <p:pic>
        <p:nvPicPr>
          <p:cNvPr id="2" name="Picture 1" descr="The GSAXcess Main Menu highlighting the GSAXcess property inquiry function.">
            <a:extLst>
              <a:ext uri="{FF2B5EF4-FFF2-40B4-BE49-F238E27FC236}">
                <a16:creationId xmlns:a16="http://schemas.microsoft.com/office/drawing/2014/main" id="{C19AFD2C-08C6-4170-A27A-1C03A129F576}"/>
              </a:ext>
            </a:extLst>
          </p:cNvPr>
          <p:cNvPicPr>
            <a:picLocks noChangeAspect="1"/>
          </p:cNvPicPr>
          <p:nvPr/>
        </p:nvPicPr>
        <p:blipFill rotWithShape="1">
          <a:blip r:embed="rId3"/>
          <a:srcRect r="1000"/>
          <a:stretch/>
        </p:blipFill>
        <p:spPr>
          <a:xfrm>
            <a:off x="0" y="646112"/>
            <a:ext cx="9144000" cy="6211888"/>
          </a:xfrm>
          <a:prstGeom prst="rect">
            <a:avLst/>
          </a:prstGeom>
        </p:spPr>
      </p:pic>
      <p:sp>
        <p:nvSpPr>
          <p:cNvPr id="3" name="AutoShape 5" descr="red arrow pointing to the GSAXcess Property Inquiry function">
            <a:extLst>
              <a:ext uri="{FF2B5EF4-FFF2-40B4-BE49-F238E27FC236}">
                <a16:creationId xmlns:a16="http://schemas.microsoft.com/office/drawing/2014/main" id="{6F421D99-AE12-4067-AE24-F53A224E5001}"/>
              </a:ext>
            </a:extLst>
          </p:cNvPr>
          <p:cNvSpPr>
            <a:spLocks noChangeArrowheads="1"/>
          </p:cNvSpPr>
          <p:nvPr/>
        </p:nvSpPr>
        <p:spPr bwMode="auto">
          <a:xfrm rot="9316641">
            <a:off x="1733239" y="23916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4" name="TextBox 5">
            <a:extLst>
              <a:ext uri="{FF2B5EF4-FFF2-40B4-BE49-F238E27FC236}">
                <a16:creationId xmlns:a16="http://schemas.microsoft.com/office/drawing/2014/main" id="{613E989A-69C3-4C20-A978-7A1F8F114579}"/>
              </a:ext>
            </a:extLst>
          </p:cNvPr>
          <p:cNvSpPr txBox="1">
            <a:spLocks noChangeArrowheads="1"/>
          </p:cNvSpPr>
          <p:nvPr/>
        </p:nvSpPr>
        <p:spPr bwMode="auto">
          <a:xfrm>
            <a:off x="5486400" y="4140210"/>
            <a:ext cx="3048000" cy="203132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Click on Property Inquiry to see items currently screening in all phases for up to one year and items that have been transferred or withdrawn within the last 7 days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2017A0F-E7B1-4A63-9D3E-58F9C7E9AE88}"/>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PROPERTY INQUIRY</a:t>
            </a:r>
          </a:p>
        </p:txBody>
      </p:sp>
      <p:sp>
        <p:nvSpPr>
          <p:cNvPr id="48131" name="TextBox 8">
            <a:extLst>
              <a:ext uri="{FF2B5EF4-FFF2-40B4-BE49-F238E27FC236}">
                <a16:creationId xmlns:a16="http://schemas.microsoft.com/office/drawing/2014/main" id="{89B066EC-5F1E-4009-B112-72D8D7A3CC72}"/>
              </a:ext>
            </a:extLst>
          </p:cNvPr>
          <p:cNvSpPr txBox="1">
            <a:spLocks noChangeArrowheads="1"/>
          </p:cNvSpPr>
          <p:nvPr/>
        </p:nvSpPr>
        <p:spPr bwMode="auto">
          <a:xfrm>
            <a:off x="2209800" y="4495800"/>
            <a:ext cx="39624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Enter AAC to see all property and click if you want items currently screening or click on History for up to one year of items that have completed screening and their status.</a:t>
            </a:r>
          </a:p>
        </p:txBody>
      </p:sp>
      <p:pic>
        <p:nvPicPr>
          <p:cNvPr id="48132" name="Picture 2" descr="GSAXcess Property Inquiry input screen with AAC input">
            <a:extLst>
              <a:ext uri="{FF2B5EF4-FFF2-40B4-BE49-F238E27FC236}">
                <a16:creationId xmlns:a16="http://schemas.microsoft.com/office/drawing/2014/main" id="{C559FEFF-2DD9-4F07-99CB-0B30ADAA2E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833" t="30000" r="2499" b="36667"/>
          <a:stretch>
            <a:fillRect/>
          </a:stretch>
        </p:blipFill>
        <p:spPr bwMode="auto">
          <a:xfrm>
            <a:off x="0" y="1066800"/>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AutoShape 5" descr="red arrow pointing to the Activity Address Code input box in the GSAXcess property inquiry function">
            <a:extLst>
              <a:ext uri="{FF2B5EF4-FFF2-40B4-BE49-F238E27FC236}">
                <a16:creationId xmlns:a16="http://schemas.microsoft.com/office/drawing/2014/main" id="{8944D99F-5C70-421E-ACAA-28C935B0FE86}"/>
              </a:ext>
            </a:extLst>
          </p:cNvPr>
          <p:cNvSpPr>
            <a:spLocks noChangeArrowheads="1"/>
          </p:cNvSpPr>
          <p:nvPr/>
        </p:nvSpPr>
        <p:spPr bwMode="auto">
          <a:xfrm rot="9316641">
            <a:off x="2724150" y="2468563"/>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BE6C214C-B87E-410D-B874-8060B516F02C}"/>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PROPERTY INQUIRY HISTORY</a:t>
            </a:r>
          </a:p>
        </p:txBody>
      </p:sp>
      <p:pic>
        <p:nvPicPr>
          <p:cNvPr id="2" name="Picture 1" descr="The GSAXcess property inquiry screen displaying results of an AAC and all the historical results for the past 30 days.">
            <a:extLst>
              <a:ext uri="{FF2B5EF4-FFF2-40B4-BE49-F238E27FC236}">
                <a16:creationId xmlns:a16="http://schemas.microsoft.com/office/drawing/2014/main" id="{BDA4F4C9-735A-4B4E-B56E-F864C21ECF02}"/>
              </a:ext>
            </a:extLst>
          </p:cNvPr>
          <p:cNvPicPr>
            <a:picLocks noChangeAspect="1"/>
          </p:cNvPicPr>
          <p:nvPr/>
        </p:nvPicPr>
        <p:blipFill rotWithShape="1">
          <a:blip r:embed="rId3"/>
          <a:srcRect l="11830" r="16414" b="444"/>
          <a:stretch/>
        </p:blipFill>
        <p:spPr>
          <a:xfrm>
            <a:off x="274320" y="868680"/>
            <a:ext cx="8595360" cy="5836920"/>
          </a:xfrm>
          <a:prstGeom prst="rect">
            <a:avLst/>
          </a:prstGeom>
        </p:spPr>
      </p:pic>
      <p:sp>
        <p:nvSpPr>
          <p:cNvPr id="3" name="AutoShape 5" descr="red arrow pointing to the Data Set column of the GSAXcess Property Inquiry History Inquiry Results">
            <a:extLst>
              <a:ext uri="{FF2B5EF4-FFF2-40B4-BE49-F238E27FC236}">
                <a16:creationId xmlns:a16="http://schemas.microsoft.com/office/drawing/2014/main" id="{98D83E43-D38B-4C1E-9CDB-115F7960505B}"/>
              </a:ext>
            </a:extLst>
          </p:cNvPr>
          <p:cNvSpPr>
            <a:spLocks noChangeArrowheads="1"/>
          </p:cNvSpPr>
          <p:nvPr/>
        </p:nvSpPr>
        <p:spPr bwMode="auto">
          <a:xfrm rot="9316641">
            <a:off x="1276039" y="3544252"/>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5" name="AutoShape 5" descr="red arrow pointing to the Activity Address Code button of the GSAXcess Property Inquiry History Inquiry Results">
            <a:extLst>
              <a:ext uri="{FF2B5EF4-FFF2-40B4-BE49-F238E27FC236}">
                <a16:creationId xmlns:a16="http://schemas.microsoft.com/office/drawing/2014/main" id="{D57FEC44-0A8D-4299-979D-B5F9FDA38FE8}"/>
              </a:ext>
            </a:extLst>
          </p:cNvPr>
          <p:cNvSpPr>
            <a:spLocks noChangeArrowheads="1"/>
          </p:cNvSpPr>
          <p:nvPr/>
        </p:nvSpPr>
        <p:spPr bwMode="auto">
          <a:xfrm rot="9316641">
            <a:off x="3330868" y="1917564"/>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6" name="AutoShape 5" descr="red arrow pointing to the search all button of the GSAXcess Property Inquiry History Inquiry Results">
            <a:extLst>
              <a:ext uri="{FF2B5EF4-FFF2-40B4-BE49-F238E27FC236}">
                <a16:creationId xmlns:a16="http://schemas.microsoft.com/office/drawing/2014/main" id="{14761A1D-F70E-49CC-B2D1-AD1CBDE44177}"/>
              </a:ext>
            </a:extLst>
          </p:cNvPr>
          <p:cNvSpPr>
            <a:spLocks noChangeArrowheads="1"/>
          </p:cNvSpPr>
          <p:nvPr/>
        </p:nvSpPr>
        <p:spPr bwMode="auto">
          <a:xfrm rot="5400000">
            <a:off x="7984331" y="1997869"/>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7" name="AutoShape 5" descr="red arrow pointing to the 30 days radio button of the GSAXcess Property Inquiry History Inquiry Results">
            <a:extLst>
              <a:ext uri="{FF2B5EF4-FFF2-40B4-BE49-F238E27FC236}">
                <a16:creationId xmlns:a16="http://schemas.microsoft.com/office/drawing/2014/main" id="{6B9BB2BF-C47A-45A2-B0AA-45440FCEE133}"/>
              </a:ext>
            </a:extLst>
          </p:cNvPr>
          <p:cNvSpPr>
            <a:spLocks noChangeArrowheads="1"/>
          </p:cNvSpPr>
          <p:nvPr/>
        </p:nvSpPr>
        <p:spPr bwMode="auto">
          <a:xfrm rot="9316641">
            <a:off x="3875864" y="208086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22832607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16846F2-120E-4550-8905-A4B89A2574BC}"/>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PROPERTY INQUIRY STATUS</a:t>
            </a:r>
          </a:p>
        </p:txBody>
      </p:sp>
      <p:pic>
        <p:nvPicPr>
          <p:cNvPr id="2" name="Picture 1" descr="The GSAXcess PRoperty Inquiry results highlighting the different statuses such as AAMS history, Xcess History and sales information, withdrawals, transfers and donations.">
            <a:extLst>
              <a:ext uri="{FF2B5EF4-FFF2-40B4-BE49-F238E27FC236}">
                <a16:creationId xmlns:a16="http://schemas.microsoft.com/office/drawing/2014/main" id="{6F23E4E1-DFC6-4368-9FF1-178A4A507779}"/>
              </a:ext>
            </a:extLst>
          </p:cNvPr>
          <p:cNvPicPr>
            <a:picLocks noChangeAspect="1"/>
          </p:cNvPicPr>
          <p:nvPr/>
        </p:nvPicPr>
        <p:blipFill rotWithShape="1">
          <a:blip r:embed="rId3"/>
          <a:srcRect l="12181" r="13975"/>
          <a:stretch/>
        </p:blipFill>
        <p:spPr>
          <a:xfrm>
            <a:off x="0" y="762000"/>
            <a:ext cx="9144000" cy="6019800"/>
          </a:xfrm>
          <a:prstGeom prst="rect">
            <a:avLst/>
          </a:prstGeom>
        </p:spPr>
      </p:pic>
      <p:sp>
        <p:nvSpPr>
          <p:cNvPr id="3" name="AutoShape 5" descr="red arrow pointing to the status column of the GSAXcess Property Inquiry History Inquiry Results">
            <a:extLst>
              <a:ext uri="{FF2B5EF4-FFF2-40B4-BE49-F238E27FC236}">
                <a16:creationId xmlns:a16="http://schemas.microsoft.com/office/drawing/2014/main" id="{50276746-A6A5-4E40-B8E8-C432BD97376F}"/>
              </a:ext>
            </a:extLst>
          </p:cNvPr>
          <p:cNvSpPr>
            <a:spLocks noChangeArrowheads="1"/>
          </p:cNvSpPr>
          <p:nvPr/>
        </p:nvSpPr>
        <p:spPr bwMode="auto">
          <a:xfrm rot="1245756">
            <a:off x="6683800" y="419587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5" name="AutoShape 5" descr="red arrow pointing to the Data Set column of the GSAXcess Property Inquiry History Inquiry Results">
            <a:extLst>
              <a:ext uri="{FF2B5EF4-FFF2-40B4-BE49-F238E27FC236}">
                <a16:creationId xmlns:a16="http://schemas.microsoft.com/office/drawing/2014/main" id="{E1A2133D-4B85-4AD7-9578-CD76CAF257BF}"/>
              </a:ext>
            </a:extLst>
          </p:cNvPr>
          <p:cNvSpPr>
            <a:spLocks noChangeArrowheads="1"/>
          </p:cNvSpPr>
          <p:nvPr/>
        </p:nvSpPr>
        <p:spPr bwMode="auto">
          <a:xfrm rot="9316641">
            <a:off x="1123639" y="4171256"/>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he AAMS internal Menu highlighting the AAMS Download Transfer Orders function.">
            <a:extLst>
              <a:ext uri="{FF2B5EF4-FFF2-40B4-BE49-F238E27FC236}">
                <a16:creationId xmlns:a16="http://schemas.microsoft.com/office/drawing/2014/main" id="{5448FEC1-3282-4A08-86A9-E303AB133CF4}"/>
              </a:ext>
            </a:extLst>
          </p:cNvPr>
          <p:cNvPicPr>
            <a:picLocks noGrp="1" noChangeAspect="1"/>
          </p:cNvPicPr>
          <p:nvPr>
            <p:ph idx="1"/>
          </p:nvPr>
        </p:nvPicPr>
        <p:blipFill rotWithShape="1">
          <a:blip r:embed="rId2"/>
          <a:srcRect r="1000"/>
          <a:stretch/>
        </p:blipFill>
        <p:spPr>
          <a:xfrm>
            <a:off x="31679" y="593333"/>
            <a:ext cx="9144000" cy="6248400"/>
          </a:xfrm>
          <a:prstGeom prst="rect">
            <a:avLst/>
          </a:prstGeom>
        </p:spPr>
      </p:pic>
      <p:sp>
        <p:nvSpPr>
          <p:cNvPr id="6" name="Rectangle 2">
            <a:extLst>
              <a:ext uri="{FF2B5EF4-FFF2-40B4-BE49-F238E27FC236}">
                <a16:creationId xmlns:a16="http://schemas.microsoft.com/office/drawing/2014/main" id="{F57D611F-FADE-48B9-A45C-8451238338D0}"/>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AAMS DOWNLOAD TRANSFER ORDERS</a:t>
            </a:r>
          </a:p>
        </p:txBody>
      </p:sp>
      <p:sp>
        <p:nvSpPr>
          <p:cNvPr id="8" name="AutoShape 5" descr="Red arrow pointing to the AAMS Download Transfer Order function">
            <a:extLst>
              <a:ext uri="{FF2B5EF4-FFF2-40B4-BE49-F238E27FC236}">
                <a16:creationId xmlns:a16="http://schemas.microsoft.com/office/drawing/2014/main" id="{BB437F28-87F3-44C8-93E1-81156E79C87F}"/>
              </a:ext>
            </a:extLst>
          </p:cNvPr>
          <p:cNvSpPr>
            <a:spLocks noChangeArrowheads="1"/>
          </p:cNvSpPr>
          <p:nvPr/>
        </p:nvSpPr>
        <p:spPr bwMode="auto">
          <a:xfrm rot="9316641">
            <a:off x="2114238" y="47538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12936152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F57D611F-FADE-48B9-A45C-8451238338D0}"/>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AAMS TRANSFER ORDERS REQUEST</a:t>
            </a:r>
          </a:p>
        </p:txBody>
      </p:sp>
      <p:pic>
        <p:nvPicPr>
          <p:cNvPr id="3" name="Picture 2" descr="The query results for the AAMS Download Transfer Order function by AAC all requests.  This displays all transfer orders and their status with clickable pdfs and docs.">
            <a:extLst>
              <a:ext uri="{FF2B5EF4-FFF2-40B4-BE49-F238E27FC236}">
                <a16:creationId xmlns:a16="http://schemas.microsoft.com/office/drawing/2014/main" id="{0FD68A90-3421-41CD-9851-879EA2A869BA}"/>
              </a:ext>
            </a:extLst>
          </p:cNvPr>
          <p:cNvPicPr>
            <a:picLocks noChangeAspect="1"/>
          </p:cNvPicPr>
          <p:nvPr/>
        </p:nvPicPr>
        <p:blipFill>
          <a:blip r:embed="rId2"/>
          <a:stretch>
            <a:fillRect/>
          </a:stretch>
        </p:blipFill>
        <p:spPr>
          <a:xfrm>
            <a:off x="13699" y="646113"/>
            <a:ext cx="9144000" cy="6234148"/>
          </a:xfrm>
          <a:prstGeom prst="rect">
            <a:avLst/>
          </a:prstGeom>
        </p:spPr>
      </p:pic>
      <p:sp>
        <p:nvSpPr>
          <p:cNvPr id="4" name="AutoShape 5" descr="red arrow pointing to the requesting Activity Address Code input box of the AAMS Download Transfer Order function">
            <a:extLst>
              <a:ext uri="{FF2B5EF4-FFF2-40B4-BE49-F238E27FC236}">
                <a16:creationId xmlns:a16="http://schemas.microsoft.com/office/drawing/2014/main" id="{EC4A69A6-9F5B-4EF5-9C32-80ECCDAA8E67}"/>
              </a:ext>
            </a:extLst>
          </p:cNvPr>
          <p:cNvSpPr>
            <a:spLocks noChangeArrowheads="1"/>
          </p:cNvSpPr>
          <p:nvPr/>
        </p:nvSpPr>
        <p:spPr bwMode="auto">
          <a:xfrm rot="9316641">
            <a:off x="4781239" y="12486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1532083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6AA03BC-9D96-4156-AABA-A1F27468DBF1}"/>
              </a:ext>
            </a:extLst>
          </p:cNvPr>
          <p:cNvSpPr>
            <a:spLocks noGrp="1" noChangeArrowheads="1"/>
          </p:cNvSpPr>
          <p:nvPr>
            <p:ph type="title"/>
          </p:nvPr>
        </p:nvSpPr>
        <p:spPr>
          <a:xfrm>
            <a:off x="0" y="0"/>
            <a:ext cx="9144000" cy="584200"/>
          </a:xfrm>
        </p:spPr>
        <p:txBody>
          <a:bodyPr/>
          <a:lstStyle/>
          <a:p>
            <a:pPr algn="ctr" eaLnBrk="1" hangingPunct="1"/>
            <a:r>
              <a:rPr lang="en-US" altLang="en-US" dirty="0">
                <a:solidFill>
                  <a:schemeClr val="tx1"/>
                </a:solidFill>
              </a:rPr>
              <a:t>GSAXcess® Homepage</a:t>
            </a:r>
            <a:endParaRPr lang="en-US" altLang="en-US" sz="2000" dirty="0">
              <a:solidFill>
                <a:schemeClr val="tx1"/>
              </a:solidFill>
            </a:endParaRPr>
          </a:p>
        </p:txBody>
      </p:sp>
      <p:grpSp>
        <p:nvGrpSpPr>
          <p:cNvPr id="3" name="Group 2" descr="The GSAXcess homepage resources on the lefthand side of the page, How To, Contacts, Training.">
            <a:extLst>
              <a:ext uri="{FF2B5EF4-FFF2-40B4-BE49-F238E27FC236}">
                <a16:creationId xmlns:a16="http://schemas.microsoft.com/office/drawing/2014/main" id="{524EEA35-ACE0-46C9-B023-26F4B68C017A}"/>
              </a:ext>
            </a:extLst>
          </p:cNvPr>
          <p:cNvGrpSpPr/>
          <p:nvPr/>
        </p:nvGrpSpPr>
        <p:grpSpPr>
          <a:xfrm>
            <a:off x="0" y="685800"/>
            <a:ext cx="9067800" cy="6096000"/>
            <a:chOff x="0" y="685800"/>
            <a:chExt cx="9067800" cy="6096000"/>
          </a:xfrm>
        </p:grpSpPr>
        <p:pic>
          <p:nvPicPr>
            <p:cNvPr id="2" name="Picture 1" descr="The GSAXcess homepage resources on the lefthand side of the page, How To, Contacts, Training.">
              <a:extLst>
                <a:ext uri="{FF2B5EF4-FFF2-40B4-BE49-F238E27FC236}">
                  <a16:creationId xmlns:a16="http://schemas.microsoft.com/office/drawing/2014/main" id="{80BDE954-05E4-4A1E-B150-48B16B9382C9}"/>
                </a:ext>
              </a:extLst>
            </p:cNvPr>
            <p:cNvPicPr>
              <a:picLocks noChangeAspect="1"/>
            </p:cNvPicPr>
            <p:nvPr/>
          </p:nvPicPr>
          <p:blipFill rotWithShape="1">
            <a:blip r:embed="rId3"/>
            <a:srcRect r="1000"/>
            <a:stretch/>
          </p:blipFill>
          <p:spPr>
            <a:xfrm>
              <a:off x="0" y="685800"/>
              <a:ext cx="9067800" cy="6096000"/>
            </a:xfrm>
            <a:prstGeom prst="rect">
              <a:avLst/>
            </a:prstGeom>
          </p:spPr>
        </p:pic>
        <p:sp>
          <p:nvSpPr>
            <p:cNvPr id="9" name="AutoShape 5" descr="Red arrow pointing to Further Assistance">
              <a:extLst>
                <a:ext uri="{FF2B5EF4-FFF2-40B4-BE49-F238E27FC236}">
                  <a16:creationId xmlns:a16="http://schemas.microsoft.com/office/drawing/2014/main" id="{6A6B44AC-7A92-4321-B89C-2F68BE55974A}"/>
                </a:ext>
              </a:extLst>
            </p:cNvPr>
            <p:cNvSpPr>
              <a:spLocks noChangeArrowheads="1"/>
            </p:cNvSpPr>
            <p:nvPr/>
          </p:nvSpPr>
          <p:spPr bwMode="auto">
            <a:xfrm rot="2249378">
              <a:off x="123203" y="108513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0" name="AutoShape 5" descr="Red Arrow pointing to Training Presentations">
              <a:extLst>
                <a:ext uri="{FF2B5EF4-FFF2-40B4-BE49-F238E27FC236}">
                  <a16:creationId xmlns:a16="http://schemas.microsoft.com/office/drawing/2014/main" id="{45015AE5-9DFE-45C1-A975-76D87F5A09AC}"/>
                </a:ext>
              </a:extLst>
            </p:cNvPr>
            <p:cNvSpPr>
              <a:spLocks noChangeArrowheads="1"/>
            </p:cNvSpPr>
            <p:nvPr/>
          </p:nvSpPr>
          <p:spPr bwMode="auto">
            <a:xfrm rot="2249378">
              <a:off x="47004" y="3001090"/>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1" name="AutoShape 5" descr="Red Arrow pointing to Regional Training">
              <a:extLst>
                <a:ext uri="{FF2B5EF4-FFF2-40B4-BE49-F238E27FC236}">
                  <a16:creationId xmlns:a16="http://schemas.microsoft.com/office/drawing/2014/main" id="{195D2D14-4E21-4073-91F3-9125B2B363EF}"/>
                </a:ext>
              </a:extLst>
            </p:cNvPr>
            <p:cNvSpPr>
              <a:spLocks noChangeArrowheads="1"/>
            </p:cNvSpPr>
            <p:nvPr/>
          </p:nvSpPr>
          <p:spPr bwMode="auto">
            <a:xfrm rot="2249378">
              <a:off x="47003" y="5439489"/>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Tree>
    <p:extLst>
      <p:ext uri="{BB962C8B-B14F-4D97-AF65-F5344CB8AC3E}">
        <p14:creationId xmlns:p14="http://schemas.microsoft.com/office/powerpoint/2010/main" val="36216436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F57D611F-FADE-48B9-A45C-8451238338D0}"/>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AAMS TRANSFER ORDERS REPORTED</a:t>
            </a:r>
          </a:p>
        </p:txBody>
      </p:sp>
      <p:pic>
        <p:nvPicPr>
          <p:cNvPr id="2" name="Picture 1" descr="The query results for the AAMS Download Transfer Order function by AAC all reported.  This displays all transfer orders and their status with clickable pdfs and docs.">
            <a:extLst>
              <a:ext uri="{FF2B5EF4-FFF2-40B4-BE49-F238E27FC236}">
                <a16:creationId xmlns:a16="http://schemas.microsoft.com/office/drawing/2014/main" id="{553CB88A-8D96-4197-AC4D-D3BCA52091C9}"/>
              </a:ext>
            </a:extLst>
          </p:cNvPr>
          <p:cNvPicPr>
            <a:picLocks noChangeAspect="1"/>
          </p:cNvPicPr>
          <p:nvPr/>
        </p:nvPicPr>
        <p:blipFill>
          <a:blip r:embed="rId2"/>
          <a:stretch>
            <a:fillRect/>
          </a:stretch>
        </p:blipFill>
        <p:spPr>
          <a:xfrm>
            <a:off x="0" y="685800"/>
            <a:ext cx="9144000" cy="6202166"/>
          </a:xfrm>
          <a:prstGeom prst="rect">
            <a:avLst/>
          </a:prstGeom>
        </p:spPr>
      </p:pic>
      <p:sp>
        <p:nvSpPr>
          <p:cNvPr id="3" name="AutoShape 5" descr="red arrow pointing to the reporting Activity Address Code input box of the AAMS Download Transfer Order function">
            <a:extLst>
              <a:ext uri="{FF2B5EF4-FFF2-40B4-BE49-F238E27FC236}">
                <a16:creationId xmlns:a16="http://schemas.microsoft.com/office/drawing/2014/main" id="{0B90D300-8E8B-471E-A9EA-80CB5DE27CED}"/>
              </a:ext>
            </a:extLst>
          </p:cNvPr>
          <p:cNvSpPr>
            <a:spLocks noChangeArrowheads="1"/>
          </p:cNvSpPr>
          <p:nvPr/>
        </p:nvSpPr>
        <p:spPr bwMode="auto">
          <a:xfrm rot="9316641">
            <a:off x="2723840" y="1553498"/>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26707635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he GSAXcessMenu highlighting the GSAXcess Download Transfer Orders function.">
            <a:extLst>
              <a:ext uri="{FF2B5EF4-FFF2-40B4-BE49-F238E27FC236}">
                <a16:creationId xmlns:a16="http://schemas.microsoft.com/office/drawing/2014/main" id="{5448FEC1-3282-4A08-86A9-E303AB133CF4}"/>
              </a:ext>
            </a:extLst>
          </p:cNvPr>
          <p:cNvPicPr>
            <a:picLocks noGrp="1" noChangeAspect="1"/>
          </p:cNvPicPr>
          <p:nvPr>
            <p:ph idx="1"/>
          </p:nvPr>
        </p:nvPicPr>
        <p:blipFill rotWithShape="1">
          <a:blip r:embed="rId2"/>
          <a:srcRect r="1000"/>
          <a:stretch/>
        </p:blipFill>
        <p:spPr>
          <a:xfrm>
            <a:off x="0" y="609600"/>
            <a:ext cx="9144000" cy="6248400"/>
          </a:xfrm>
          <a:prstGeom prst="rect">
            <a:avLst/>
          </a:prstGeom>
        </p:spPr>
      </p:pic>
      <p:sp>
        <p:nvSpPr>
          <p:cNvPr id="6" name="Rectangle 2">
            <a:extLst>
              <a:ext uri="{FF2B5EF4-FFF2-40B4-BE49-F238E27FC236}">
                <a16:creationId xmlns:a16="http://schemas.microsoft.com/office/drawing/2014/main" id="{F57D611F-FADE-48B9-A45C-8451238338D0}"/>
              </a:ext>
            </a:extLst>
          </p:cNvPr>
          <p:cNvSpPr>
            <a:spLocks noGrp="1" noChangeArrowheads="1"/>
          </p:cNvSpPr>
          <p:nvPr>
            <p:ph type="title"/>
          </p:nvPr>
        </p:nvSpPr>
        <p:spPr>
          <a:xfrm>
            <a:off x="0" y="0"/>
            <a:ext cx="9144000" cy="523220"/>
          </a:xfrm>
        </p:spPr>
        <p:txBody>
          <a:bodyPr/>
          <a:lstStyle/>
          <a:p>
            <a:pPr algn="ctr" eaLnBrk="1" hangingPunct="1">
              <a:defRPr/>
            </a:pPr>
            <a:r>
              <a:rPr lang="en-US" sz="2800" dirty="0">
                <a:solidFill>
                  <a:schemeClr val="accent4"/>
                </a:solidFill>
                <a:latin typeface="Times New Roman" pitchFamily="18" charset="0"/>
                <a:cs typeface="Times New Roman" pitchFamily="18" charset="0"/>
              </a:rPr>
              <a:t>GSAXCESS DOWNLOAD TRANSFER ORDERS</a:t>
            </a:r>
          </a:p>
        </p:txBody>
      </p:sp>
      <p:sp>
        <p:nvSpPr>
          <p:cNvPr id="8" name="AutoShape 5" descr="red arrow pointing to the GSAXcess Download Transfer Order function">
            <a:extLst>
              <a:ext uri="{FF2B5EF4-FFF2-40B4-BE49-F238E27FC236}">
                <a16:creationId xmlns:a16="http://schemas.microsoft.com/office/drawing/2014/main" id="{BB437F28-87F3-44C8-93E1-81156E79C87F}"/>
              </a:ext>
            </a:extLst>
          </p:cNvPr>
          <p:cNvSpPr>
            <a:spLocks noChangeArrowheads="1"/>
          </p:cNvSpPr>
          <p:nvPr/>
        </p:nvSpPr>
        <p:spPr bwMode="auto">
          <a:xfrm rot="9316641">
            <a:off x="4857438" y="26202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35532356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The query results for the GSAXcess Download Transfer Order function by reporting AAC all requests.  This displays all transfer orders and their status with clickable pdfs and docs.">
            <a:extLst>
              <a:ext uri="{FF2B5EF4-FFF2-40B4-BE49-F238E27FC236}">
                <a16:creationId xmlns:a16="http://schemas.microsoft.com/office/drawing/2014/main" id="{00924578-2494-4E9A-8CFB-7FD4EB5FB0C1}"/>
              </a:ext>
            </a:extLst>
          </p:cNvPr>
          <p:cNvPicPr>
            <a:picLocks noChangeAspect="1"/>
          </p:cNvPicPr>
          <p:nvPr/>
        </p:nvPicPr>
        <p:blipFill rotWithShape="1">
          <a:blip r:embed="rId3"/>
          <a:srcRect l="11540" t="1" r="12307" b="16446"/>
          <a:stretch/>
        </p:blipFill>
        <p:spPr>
          <a:xfrm>
            <a:off x="0" y="523220"/>
            <a:ext cx="9144000" cy="6410980"/>
          </a:xfrm>
          <a:prstGeom prst="rect">
            <a:avLst/>
          </a:prstGeom>
        </p:spPr>
      </p:pic>
      <p:sp>
        <p:nvSpPr>
          <p:cNvPr id="12" name="Rectangle 2">
            <a:extLst>
              <a:ext uri="{FF2B5EF4-FFF2-40B4-BE49-F238E27FC236}">
                <a16:creationId xmlns:a16="http://schemas.microsoft.com/office/drawing/2014/main" id="{1E9D318C-C798-4A24-896F-07B618801317}"/>
              </a:ext>
            </a:extLst>
          </p:cNvPr>
          <p:cNvSpPr>
            <a:spLocks noGrp="1" noChangeArrowheads="1"/>
          </p:cNvSpPr>
          <p:nvPr>
            <p:ph type="title"/>
          </p:nvPr>
        </p:nvSpPr>
        <p:spPr>
          <a:xfrm>
            <a:off x="0" y="0"/>
            <a:ext cx="9144000" cy="523220"/>
          </a:xfrm>
        </p:spPr>
        <p:txBody>
          <a:bodyPr/>
          <a:lstStyle/>
          <a:p>
            <a:pPr algn="ctr" eaLnBrk="1" hangingPunct="1">
              <a:defRPr/>
            </a:pPr>
            <a:r>
              <a:rPr lang="en-US" sz="2800" dirty="0">
                <a:solidFill>
                  <a:schemeClr val="accent4"/>
                </a:solidFill>
                <a:latin typeface="Times New Roman" pitchFamily="18" charset="0"/>
                <a:cs typeface="Times New Roman" pitchFamily="18" charset="0"/>
              </a:rPr>
              <a:t>GSAXCESS TRANSFER ORDERS REPORTED</a:t>
            </a:r>
          </a:p>
        </p:txBody>
      </p:sp>
      <p:sp>
        <p:nvSpPr>
          <p:cNvPr id="14" name="AutoShape 5" descr="red arrow pointing to the reporting Activity Address Code input box of the GSAXcess Download Transfer Order function">
            <a:extLst>
              <a:ext uri="{FF2B5EF4-FFF2-40B4-BE49-F238E27FC236}">
                <a16:creationId xmlns:a16="http://schemas.microsoft.com/office/drawing/2014/main" id="{8530D521-1ED2-47FA-AE49-2098FB815844}"/>
              </a:ext>
            </a:extLst>
          </p:cNvPr>
          <p:cNvSpPr>
            <a:spLocks noChangeArrowheads="1"/>
          </p:cNvSpPr>
          <p:nvPr/>
        </p:nvSpPr>
        <p:spPr bwMode="auto">
          <a:xfrm rot="9316641">
            <a:off x="4400239" y="3061039"/>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36940128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he query results for the GSAXcess Download Transfer Order function by requesting AAC all requests.  This displays all transfer orders and their status with clickable pdfs and docs.">
            <a:extLst>
              <a:ext uri="{FF2B5EF4-FFF2-40B4-BE49-F238E27FC236}">
                <a16:creationId xmlns:a16="http://schemas.microsoft.com/office/drawing/2014/main" id="{A6B7AD8F-37DB-4848-B57B-F8D330F7F1A1}"/>
              </a:ext>
            </a:extLst>
          </p:cNvPr>
          <p:cNvPicPr>
            <a:picLocks noChangeAspect="1"/>
          </p:cNvPicPr>
          <p:nvPr/>
        </p:nvPicPr>
        <p:blipFill rotWithShape="1">
          <a:blip r:embed="rId3"/>
          <a:srcRect l="11240" r="12792" b="7555"/>
          <a:stretch/>
        </p:blipFill>
        <p:spPr>
          <a:xfrm>
            <a:off x="0" y="609600"/>
            <a:ext cx="9067800" cy="6248400"/>
          </a:xfrm>
          <a:prstGeom prst="rect">
            <a:avLst/>
          </a:prstGeom>
        </p:spPr>
      </p:pic>
      <p:sp>
        <p:nvSpPr>
          <p:cNvPr id="5" name="Rectangle 2">
            <a:extLst>
              <a:ext uri="{FF2B5EF4-FFF2-40B4-BE49-F238E27FC236}">
                <a16:creationId xmlns:a16="http://schemas.microsoft.com/office/drawing/2014/main" id="{4C98F0F8-5B6C-40A0-A0F6-5D13E4C6A5D9}"/>
              </a:ext>
            </a:extLst>
          </p:cNvPr>
          <p:cNvSpPr>
            <a:spLocks noGrp="1" noChangeArrowheads="1"/>
          </p:cNvSpPr>
          <p:nvPr>
            <p:ph type="title"/>
          </p:nvPr>
        </p:nvSpPr>
        <p:spPr>
          <a:xfrm>
            <a:off x="0" y="0"/>
            <a:ext cx="9144000" cy="523220"/>
          </a:xfrm>
        </p:spPr>
        <p:txBody>
          <a:bodyPr/>
          <a:lstStyle/>
          <a:p>
            <a:pPr algn="ctr" eaLnBrk="1" hangingPunct="1">
              <a:defRPr/>
            </a:pPr>
            <a:r>
              <a:rPr lang="en-US" sz="2800" dirty="0">
                <a:solidFill>
                  <a:schemeClr val="accent4"/>
                </a:solidFill>
                <a:latin typeface="Times New Roman" pitchFamily="18" charset="0"/>
                <a:cs typeface="Times New Roman" pitchFamily="18" charset="0"/>
              </a:rPr>
              <a:t>GSAXCESS TRANSFER ORDERS REQUESTS</a:t>
            </a:r>
          </a:p>
        </p:txBody>
      </p:sp>
      <p:sp>
        <p:nvSpPr>
          <p:cNvPr id="7" name="AutoShape 5" descr="red arrow pointing to the requesting Activity Address Code input box of the GSAXcess Download Transfer Order function">
            <a:extLst>
              <a:ext uri="{FF2B5EF4-FFF2-40B4-BE49-F238E27FC236}">
                <a16:creationId xmlns:a16="http://schemas.microsoft.com/office/drawing/2014/main" id="{601DB21E-3E66-483A-AD33-96674C3B3A92}"/>
              </a:ext>
            </a:extLst>
          </p:cNvPr>
          <p:cNvSpPr>
            <a:spLocks noChangeArrowheads="1"/>
          </p:cNvSpPr>
          <p:nvPr/>
        </p:nvSpPr>
        <p:spPr bwMode="auto">
          <a:xfrm rot="9316641">
            <a:off x="4476440" y="7914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Tree>
    <p:extLst>
      <p:ext uri="{BB962C8B-B14F-4D97-AF65-F5344CB8AC3E}">
        <p14:creationId xmlns:p14="http://schemas.microsoft.com/office/powerpoint/2010/main" val="29770648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A63CF9B0-664C-4DB7-A078-C8C446C347C9}"/>
              </a:ext>
            </a:extLst>
          </p:cNvPr>
          <p:cNvSpPr>
            <a:spLocks noGrp="1" noChangeArrowheads="1"/>
          </p:cNvSpPr>
          <p:nvPr>
            <p:ph type="title"/>
          </p:nvPr>
        </p:nvSpPr>
        <p:spPr>
          <a:xfrm>
            <a:off x="381000" y="152400"/>
            <a:ext cx="7769225" cy="584200"/>
          </a:xfrm>
        </p:spPr>
        <p:txBody>
          <a:bodyPr/>
          <a:lstStyle/>
          <a:p>
            <a:pPr algn="ctr" eaLnBrk="1" hangingPunct="1"/>
            <a:r>
              <a:rPr lang="en-US" altLang="en-US" dirty="0"/>
              <a:t>GSAXcess®/AAMS Contacts</a:t>
            </a:r>
            <a:endParaRPr lang="en-US" altLang="en-US" sz="2000" dirty="0">
              <a:solidFill>
                <a:srgbClr val="CC3300"/>
              </a:solidFill>
            </a:endParaRPr>
          </a:p>
        </p:txBody>
      </p:sp>
      <p:sp>
        <p:nvSpPr>
          <p:cNvPr id="51203" name="Rectangle 3" descr="GSA Points of Contact">
            <a:extLst>
              <a:ext uri="{FF2B5EF4-FFF2-40B4-BE49-F238E27FC236}">
                <a16:creationId xmlns:a16="http://schemas.microsoft.com/office/drawing/2014/main" id="{DBA8FCB0-AF6F-4EF2-9387-D38AB2204509}"/>
              </a:ext>
            </a:extLst>
          </p:cNvPr>
          <p:cNvSpPr>
            <a:spLocks noGrp="1" noChangeArrowheads="1"/>
          </p:cNvSpPr>
          <p:nvPr>
            <p:ph type="body" idx="1"/>
          </p:nvPr>
        </p:nvSpPr>
        <p:spPr>
          <a:xfrm>
            <a:off x="1752600" y="1066800"/>
            <a:ext cx="6096000" cy="5486400"/>
          </a:xfrm>
        </p:spPr>
        <p:txBody>
          <a:bodyPr/>
          <a:lstStyle/>
          <a:p>
            <a:pPr eaLnBrk="1" hangingPunct="1">
              <a:lnSpc>
                <a:spcPct val="90000"/>
              </a:lnSpc>
            </a:pPr>
            <a:r>
              <a:rPr lang="en-US" altLang="en-US" sz="2000" dirty="0"/>
              <a:t>GSA Points of Contact</a:t>
            </a:r>
          </a:p>
          <a:p>
            <a:pPr lvl="1" eaLnBrk="1" hangingPunct="1">
              <a:lnSpc>
                <a:spcPct val="90000"/>
              </a:lnSpc>
              <a:buFont typeface="Wingdings" panose="05000000000000000000" pitchFamily="2" charset="2"/>
              <a:buNone/>
            </a:pPr>
            <a:endParaRPr lang="en-US" altLang="en-US" sz="2000" dirty="0">
              <a:solidFill>
                <a:schemeClr val="accent2"/>
              </a:solidFill>
            </a:endParaRPr>
          </a:p>
          <a:p>
            <a:pPr lvl="1" eaLnBrk="1" hangingPunct="1">
              <a:lnSpc>
                <a:spcPct val="90000"/>
              </a:lnSpc>
            </a:pPr>
            <a:r>
              <a:rPr lang="en-US" altLang="en-US" sz="2000" dirty="0"/>
              <a:t>Nancy Moses</a:t>
            </a:r>
            <a:br>
              <a:rPr lang="en-US" altLang="en-US" sz="2000" dirty="0"/>
            </a:br>
            <a:r>
              <a:rPr lang="en-US" altLang="en-US" sz="2000" dirty="0"/>
              <a:t>Program Coordinator, GSAXcess®</a:t>
            </a:r>
          </a:p>
          <a:p>
            <a:pPr lvl="1" eaLnBrk="1" hangingPunct="1">
              <a:lnSpc>
                <a:spcPct val="90000"/>
              </a:lnSpc>
              <a:buFont typeface="Wingdings" panose="05000000000000000000" pitchFamily="2" charset="2"/>
              <a:buNone/>
            </a:pPr>
            <a:r>
              <a:rPr lang="en-US" altLang="en-US" sz="2000" dirty="0"/>
              <a:t>   (571-289-0452)</a:t>
            </a:r>
            <a:br>
              <a:rPr lang="en-US" altLang="en-US" sz="2000" dirty="0"/>
            </a:br>
            <a:r>
              <a:rPr lang="en-US" altLang="en-US" sz="2000" dirty="0">
                <a:solidFill>
                  <a:schemeClr val="accent2"/>
                </a:solidFill>
              </a:rPr>
              <a:t>nancy.moses@gsa.gov</a:t>
            </a:r>
          </a:p>
          <a:p>
            <a:pPr lvl="1" eaLnBrk="1" hangingPunct="1">
              <a:lnSpc>
                <a:spcPct val="90000"/>
              </a:lnSpc>
              <a:buFont typeface="Wingdings" panose="05000000000000000000" pitchFamily="2" charset="2"/>
              <a:buNone/>
            </a:pPr>
            <a:endParaRPr lang="en-US" altLang="en-US" sz="2000" dirty="0">
              <a:solidFill>
                <a:schemeClr val="accent2"/>
              </a:solidFill>
            </a:endParaRPr>
          </a:p>
          <a:p>
            <a:pPr lvl="1" eaLnBrk="1" hangingPunct="1">
              <a:lnSpc>
                <a:spcPct val="90000"/>
              </a:lnSpc>
            </a:pPr>
            <a:r>
              <a:rPr lang="en-US" altLang="en-US" sz="2000" dirty="0"/>
              <a:t>Christie Gingras</a:t>
            </a:r>
            <a:br>
              <a:rPr lang="en-US" altLang="en-US" sz="2000" dirty="0"/>
            </a:br>
            <a:r>
              <a:rPr lang="en-US" altLang="en-US" sz="2000" dirty="0"/>
              <a:t>Program Co-Coordinator, GSAXcess®</a:t>
            </a:r>
          </a:p>
          <a:p>
            <a:pPr lvl="1" eaLnBrk="1" hangingPunct="1">
              <a:lnSpc>
                <a:spcPct val="90000"/>
              </a:lnSpc>
              <a:buFont typeface="Wingdings" panose="05000000000000000000" pitchFamily="2" charset="2"/>
              <a:buNone/>
            </a:pPr>
            <a:r>
              <a:rPr lang="en-US" altLang="en-US" sz="2000" dirty="0"/>
              <a:t>   (202-834-9024)</a:t>
            </a:r>
            <a:br>
              <a:rPr lang="en-US" altLang="en-US" sz="2000" dirty="0"/>
            </a:br>
            <a:r>
              <a:rPr lang="en-US" altLang="en-US" sz="2000" dirty="0">
                <a:solidFill>
                  <a:schemeClr val="accent2"/>
                </a:solidFill>
              </a:rPr>
              <a:t>christie.Gingras@gsa.gov</a:t>
            </a:r>
          </a:p>
          <a:p>
            <a:pPr lvl="1" eaLnBrk="1" hangingPunct="1">
              <a:lnSpc>
                <a:spcPct val="90000"/>
              </a:lnSpc>
              <a:buFont typeface="Wingdings" panose="05000000000000000000" pitchFamily="2" charset="2"/>
              <a:buNone/>
            </a:pPr>
            <a:endParaRPr lang="en-US" altLang="en-US" sz="2000" dirty="0">
              <a:solidFill>
                <a:schemeClr val="accent2"/>
              </a:solidFill>
            </a:endParaRPr>
          </a:p>
          <a:p>
            <a:pPr lvl="1" eaLnBrk="1" hangingPunct="1">
              <a:lnSpc>
                <a:spcPct val="90000"/>
              </a:lnSpc>
              <a:buFont typeface="Wingdings" panose="05000000000000000000" pitchFamily="2" charset="2"/>
              <a:buNone/>
            </a:pPr>
            <a:r>
              <a:rPr lang="en-US" altLang="en-US" sz="2000" dirty="0">
                <a:solidFill>
                  <a:schemeClr val="accent2"/>
                </a:solidFill>
              </a:rPr>
              <a:t>GSAXcess – gsaxcess@gsa.gov</a:t>
            </a:r>
          </a:p>
          <a:p>
            <a:pPr lvl="1" eaLnBrk="1" hangingPunct="1">
              <a:lnSpc>
                <a:spcPct val="90000"/>
              </a:lnSpc>
              <a:buFont typeface="Wingdings" panose="05000000000000000000" pitchFamily="2" charset="2"/>
              <a:buNone/>
            </a:pPr>
            <a:endParaRPr lang="en-US" altLang="en-US" sz="2000" dirty="0">
              <a:solidFill>
                <a:schemeClr val="accent2"/>
              </a:solidFill>
            </a:endParaRPr>
          </a:p>
          <a:p>
            <a:pPr lvl="1" eaLnBrk="1" hangingPunct="1">
              <a:lnSpc>
                <a:spcPct val="90000"/>
              </a:lnSpc>
              <a:buFont typeface="Wingdings" panose="05000000000000000000" pitchFamily="2" charset="2"/>
              <a:buNone/>
            </a:pPr>
            <a:br>
              <a:rPr lang="en-US" altLang="en-US" sz="2000" dirty="0"/>
            </a:br>
            <a:endParaRPr lang="en-US" altLang="en-US" sz="2000" dirty="0"/>
          </a:p>
          <a:p>
            <a:pPr lvl="1" eaLnBrk="1" hangingPunct="1">
              <a:lnSpc>
                <a:spcPct val="90000"/>
              </a:lnSpc>
            </a:pPr>
            <a:endParaRPr lang="en-US" altLang="en-US" sz="2000" dirty="0"/>
          </a:p>
          <a:p>
            <a:pPr lvl="1" eaLnBrk="1" hangingPunct="1">
              <a:lnSpc>
                <a:spcPct val="90000"/>
              </a:lnSpc>
            </a:pPr>
            <a:endParaRPr lang="en-US" altLang="en-US" sz="2000" dirty="0"/>
          </a:p>
          <a:p>
            <a:pPr lvl="2" eaLnBrk="1" hangingPunct="1">
              <a:lnSpc>
                <a:spcPct val="90000"/>
              </a:lnSpc>
              <a:buFont typeface="Wingdings" panose="05000000000000000000" pitchFamily="2" charset="2"/>
              <a:buNone/>
            </a:pPr>
            <a:endParaRPr lang="en-US" altLang="en-US" sz="2000" dirty="0"/>
          </a:p>
          <a:p>
            <a:pPr lvl="2" eaLnBrk="1" hangingPunct="1">
              <a:lnSpc>
                <a:spcPct val="90000"/>
              </a:lnSpc>
              <a:buFont typeface="Wingdings" panose="05000000000000000000" pitchFamily="2" charset="2"/>
              <a:buNone/>
            </a:pPr>
            <a:endParaRPr lang="en-US"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descr="The GSAXcess Worldwide Property Items by Category with red arrows highlighting the two methods to get to the Internal Screening (AAMS) menu.">
            <a:extLst>
              <a:ext uri="{FF2B5EF4-FFF2-40B4-BE49-F238E27FC236}">
                <a16:creationId xmlns:a16="http://schemas.microsoft.com/office/drawing/2014/main" id="{26AA03BC-9D96-4156-AABA-A1F27468DBF1}"/>
              </a:ext>
            </a:extLst>
          </p:cNvPr>
          <p:cNvSpPr>
            <a:spLocks noGrp="1" noChangeArrowheads="1"/>
          </p:cNvSpPr>
          <p:nvPr>
            <p:ph type="title"/>
          </p:nvPr>
        </p:nvSpPr>
        <p:spPr>
          <a:xfrm>
            <a:off x="0" y="0"/>
            <a:ext cx="9144000" cy="584200"/>
          </a:xfrm>
        </p:spPr>
        <p:txBody>
          <a:bodyPr/>
          <a:lstStyle/>
          <a:p>
            <a:pPr algn="ctr" eaLnBrk="1" hangingPunct="1"/>
            <a:r>
              <a:rPr lang="en-US" altLang="en-US" dirty="0">
                <a:solidFill>
                  <a:schemeClr val="tx1"/>
                </a:solidFill>
              </a:rPr>
              <a:t>GSAXcess® Worldwide Property</a:t>
            </a:r>
            <a:endParaRPr lang="en-US" altLang="en-US" sz="2000" dirty="0">
              <a:solidFill>
                <a:schemeClr val="tx1"/>
              </a:solidFill>
            </a:endParaRPr>
          </a:p>
        </p:txBody>
      </p:sp>
      <p:grpSp>
        <p:nvGrpSpPr>
          <p:cNvPr id="3" name="Group 2" descr="The GSAXcess Worldwide Property Items by Category with red arrows highlighting the two methods to get to the Internal Screening (AAMS) menu.">
            <a:extLst>
              <a:ext uri="{FF2B5EF4-FFF2-40B4-BE49-F238E27FC236}">
                <a16:creationId xmlns:a16="http://schemas.microsoft.com/office/drawing/2014/main" id="{6D095C63-F2FF-499A-A9F3-36A7F2A6E7EF}"/>
              </a:ext>
            </a:extLst>
          </p:cNvPr>
          <p:cNvGrpSpPr/>
          <p:nvPr/>
        </p:nvGrpSpPr>
        <p:grpSpPr>
          <a:xfrm>
            <a:off x="0" y="584200"/>
            <a:ext cx="9144000" cy="6273800"/>
            <a:chOff x="0" y="584200"/>
            <a:chExt cx="9144000" cy="6273800"/>
          </a:xfrm>
        </p:grpSpPr>
        <p:pic>
          <p:nvPicPr>
            <p:cNvPr id="2" name="Picture 1" descr="The GSAXcess Worldwide Property Items by Category with red arrows highlighting the two methods to get to the Internal Screening (AAMS) menu.">
              <a:extLst>
                <a:ext uri="{FF2B5EF4-FFF2-40B4-BE49-F238E27FC236}">
                  <a16:creationId xmlns:a16="http://schemas.microsoft.com/office/drawing/2014/main" id="{77381F89-0620-45C9-958E-D3DF6AC34432}"/>
                </a:ext>
              </a:extLst>
            </p:cNvPr>
            <p:cNvPicPr>
              <a:picLocks noChangeAspect="1"/>
            </p:cNvPicPr>
            <p:nvPr/>
          </p:nvPicPr>
          <p:blipFill rotWithShape="1">
            <a:blip r:embed="rId3"/>
            <a:srcRect r="1000" b="5777"/>
            <a:stretch/>
          </p:blipFill>
          <p:spPr>
            <a:xfrm>
              <a:off x="0" y="584200"/>
              <a:ext cx="9144000" cy="6273800"/>
            </a:xfrm>
            <a:prstGeom prst="rect">
              <a:avLst/>
            </a:prstGeom>
          </p:spPr>
        </p:pic>
        <p:sp>
          <p:nvSpPr>
            <p:cNvPr id="9" name="AutoShape 5" descr="Red arrow pointing to the Main Menu button">
              <a:extLst>
                <a:ext uri="{FF2B5EF4-FFF2-40B4-BE49-F238E27FC236}">
                  <a16:creationId xmlns:a16="http://schemas.microsoft.com/office/drawing/2014/main" id="{578DC519-B437-49FA-88D8-B34633EC02DD}"/>
                </a:ext>
              </a:extLst>
            </p:cNvPr>
            <p:cNvSpPr>
              <a:spLocks noChangeArrowheads="1"/>
            </p:cNvSpPr>
            <p:nvPr/>
          </p:nvSpPr>
          <p:spPr bwMode="auto">
            <a:xfrm rot="14560945">
              <a:off x="7876381" y="1902619"/>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0" name="AutoShape 5" descr="Red arrow pointing to the AAMS menu">
              <a:extLst>
                <a:ext uri="{FF2B5EF4-FFF2-40B4-BE49-F238E27FC236}">
                  <a16:creationId xmlns:a16="http://schemas.microsoft.com/office/drawing/2014/main" id="{CE5B2D92-284F-4296-AEAC-403AC277A839}"/>
                </a:ext>
              </a:extLst>
            </p:cNvPr>
            <p:cNvSpPr>
              <a:spLocks noChangeArrowheads="1"/>
            </p:cNvSpPr>
            <p:nvPr/>
          </p:nvSpPr>
          <p:spPr bwMode="auto">
            <a:xfrm rot="14560945">
              <a:off x="1170869" y="1673894"/>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sp>
          <p:nvSpPr>
            <p:cNvPr id="11" name="TextBox 5" descr="The GSAXcess Worldwide Property Items by Category with red arrows highlighting the two methods to get to the Internal Screening (AAMS) menu.">
              <a:extLst>
                <a:ext uri="{FF2B5EF4-FFF2-40B4-BE49-F238E27FC236}">
                  <a16:creationId xmlns:a16="http://schemas.microsoft.com/office/drawing/2014/main" id="{2F6E8723-C619-45AB-8057-91F9D8F3572A}"/>
                </a:ext>
              </a:extLst>
            </p:cNvPr>
            <p:cNvSpPr txBox="1">
              <a:spLocks noChangeArrowheads="1"/>
            </p:cNvSpPr>
            <p:nvPr/>
          </p:nvSpPr>
          <p:spPr bwMode="auto">
            <a:xfrm>
              <a:off x="5029200" y="4267200"/>
              <a:ext cx="2438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Two methods to get to the AAMS Menu</a:t>
              </a:r>
            </a:p>
          </p:txBody>
        </p:sp>
      </p:grpSp>
    </p:spTree>
    <p:extLst>
      <p:ext uri="{BB962C8B-B14F-4D97-AF65-F5344CB8AC3E}">
        <p14:creationId xmlns:p14="http://schemas.microsoft.com/office/powerpoint/2010/main" val="649301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21062850-4CC2-4CC8-A0E7-FB206FD139F6}"/>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MAIN MENU</a:t>
            </a:r>
          </a:p>
        </p:txBody>
      </p:sp>
      <p:grpSp>
        <p:nvGrpSpPr>
          <p:cNvPr id="2" name="Group 1" descr="The GSAXcess Main Menu with a red arrow highlighting the AAMS Menu in the lower left hand portion of the Main Menu.">
            <a:extLst>
              <a:ext uri="{FF2B5EF4-FFF2-40B4-BE49-F238E27FC236}">
                <a16:creationId xmlns:a16="http://schemas.microsoft.com/office/drawing/2014/main" id="{E3C87E3E-0D1C-4206-946E-368316351325}"/>
              </a:ext>
            </a:extLst>
          </p:cNvPr>
          <p:cNvGrpSpPr/>
          <p:nvPr/>
        </p:nvGrpSpPr>
        <p:grpSpPr>
          <a:xfrm>
            <a:off x="33867" y="637645"/>
            <a:ext cx="9144000" cy="6211888"/>
            <a:chOff x="33867" y="637645"/>
            <a:chExt cx="9144000" cy="6211888"/>
          </a:xfrm>
        </p:grpSpPr>
        <p:pic>
          <p:nvPicPr>
            <p:cNvPr id="3" name="Picture 2" descr="The GSAXcess Main Menu with a red arrow highlighting the AAMS Menu in the lower left hand portion of the Main Menu.">
              <a:extLst>
                <a:ext uri="{FF2B5EF4-FFF2-40B4-BE49-F238E27FC236}">
                  <a16:creationId xmlns:a16="http://schemas.microsoft.com/office/drawing/2014/main" id="{321D9F6B-3471-44F6-83FC-9F1907DDC8C6}"/>
                </a:ext>
              </a:extLst>
            </p:cNvPr>
            <p:cNvPicPr>
              <a:picLocks noChangeAspect="1"/>
            </p:cNvPicPr>
            <p:nvPr/>
          </p:nvPicPr>
          <p:blipFill rotWithShape="1">
            <a:blip r:embed="rId3"/>
            <a:srcRect r="1000"/>
            <a:stretch/>
          </p:blipFill>
          <p:spPr>
            <a:xfrm>
              <a:off x="33867" y="637645"/>
              <a:ext cx="9144000" cy="6211888"/>
            </a:xfrm>
            <a:prstGeom prst="rect">
              <a:avLst/>
            </a:prstGeom>
          </p:spPr>
        </p:pic>
        <p:sp>
          <p:nvSpPr>
            <p:cNvPr id="4" name="AutoShape 5" descr="The GSAXcess Main Menu with a red arrow highlighting the AAMS Menu in the lower left hand portion of the Main Menu.">
              <a:extLst>
                <a:ext uri="{FF2B5EF4-FFF2-40B4-BE49-F238E27FC236}">
                  <a16:creationId xmlns:a16="http://schemas.microsoft.com/office/drawing/2014/main" id="{80D68E96-3D7A-4453-A5F8-683955D0BE54}"/>
                </a:ext>
              </a:extLst>
            </p:cNvPr>
            <p:cNvSpPr>
              <a:spLocks noChangeArrowheads="1"/>
            </p:cNvSpPr>
            <p:nvPr/>
          </p:nvSpPr>
          <p:spPr bwMode="auto">
            <a:xfrm rot="9316641">
              <a:off x="1538506" y="3488715"/>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Tree>
    <p:extLst>
      <p:ext uri="{BB962C8B-B14F-4D97-AF65-F5344CB8AC3E}">
        <p14:creationId xmlns:p14="http://schemas.microsoft.com/office/powerpoint/2010/main" val="3906333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descr="The GSAXcess Main Menu with a red arrow pointing to the Report Property Menu functions.">
            <a:extLst>
              <a:ext uri="{FF2B5EF4-FFF2-40B4-BE49-F238E27FC236}">
                <a16:creationId xmlns:a16="http://schemas.microsoft.com/office/drawing/2014/main" id="{21062850-4CC2-4CC8-A0E7-FB206FD139F6}"/>
              </a:ext>
            </a:extLst>
          </p:cNvPr>
          <p:cNvSpPr>
            <a:spLocks noGrp="1" noChangeArrowheads="1"/>
          </p:cNvSpPr>
          <p:nvPr>
            <p:ph type="title"/>
          </p:nvPr>
        </p:nvSpPr>
        <p:spPr>
          <a:xfrm>
            <a:off x="0" y="0"/>
            <a:ext cx="9144000" cy="646113"/>
          </a:xfrm>
        </p:spPr>
        <p:txBody>
          <a:bodyPr/>
          <a:lstStyle/>
          <a:p>
            <a:pPr algn="ctr" eaLnBrk="1" hangingPunct="1">
              <a:defRPr/>
            </a:pPr>
            <a:r>
              <a:rPr lang="en-US" sz="3600" dirty="0">
                <a:solidFill>
                  <a:schemeClr val="accent4"/>
                </a:solidFill>
                <a:latin typeface="Times New Roman" pitchFamily="18" charset="0"/>
                <a:cs typeface="Times New Roman" pitchFamily="18" charset="0"/>
              </a:rPr>
              <a:t>PROPERTY REPORTING</a:t>
            </a:r>
          </a:p>
        </p:txBody>
      </p:sp>
      <p:grpSp>
        <p:nvGrpSpPr>
          <p:cNvPr id="6" name="Group 5" descr="The GSAXcess main menu with a red arrow pointing to the Report Property Menu functions.">
            <a:extLst>
              <a:ext uri="{FF2B5EF4-FFF2-40B4-BE49-F238E27FC236}">
                <a16:creationId xmlns:a16="http://schemas.microsoft.com/office/drawing/2014/main" id="{4860A9C0-7088-496A-AAF0-C339CCD1FF72}"/>
              </a:ext>
            </a:extLst>
          </p:cNvPr>
          <p:cNvGrpSpPr/>
          <p:nvPr/>
        </p:nvGrpSpPr>
        <p:grpSpPr>
          <a:xfrm>
            <a:off x="25400" y="646112"/>
            <a:ext cx="9144000" cy="6211888"/>
            <a:chOff x="25400" y="646112"/>
            <a:chExt cx="9144000" cy="6211888"/>
          </a:xfrm>
        </p:grpSpPr>
        <p:grpSp>
          <p:nvGrpSpPr>
            <p:cNvPr id="5" name="Group 4">
              <a:extLst>
                <a:ext uri="{FF2B5EF4-FFF2-40B4-BE49-F238E27FC236}">
                  <a16:creationId xmlns:a16="http://schemas.microsoft.com/office/drawing/2014/main" id="{E92094C0-D987-402A-A1AE-0EAF90CBCC85}"/>
                </a:ext>
              </a:extLst>
            </p:cNvPr>
            <p:cNvGrpSpPr/>
            <p:nvPr/>
          </p:nvGrpSpPr>
          <p:grpSpPr>
            <a:xfrm>
              <a:off x="25400" y="646112"/>
              <a:ext cx="9144000" cy="6211888"/>
              <a:chOff x="0" y="646112"/>
              <a:chExt cx="9144000" cy="6211888"/>
            </a:xfrm>
          </p:grpSpPr>
          <p:pic>
            <p:nvPicPr>
              <p:cNvPr id="3" name="Picture 2" descr=" red arrow pointing to the Report Property Menu functions.">
                <a:extLst>
                  <a:ext uri="{FF2B5EF4-FFF2-40B4-BE49-F238E27FC236}">
                    <a16:creationId xmlns:a16="http://schemas.microsoft.com/office/drawing/2014/main" id="{321D9F6B-3471-44F6-83FC-9F1907DDC8C6}"/>
                  </a:ext>
                </a:extLst>
              </p:cNvPr>
              <p:cNvPicPr>
                <a:picLocks noChangeAspect="1"/>
              </p:cNvPicPr>
              <p:nvPr/>
            </p:nvPicPr>
            <p:blipFill rotWithShape="1">
              <a:blip r:embed="rId3"/>
              <a:srcRect r="1000"/>
              <a:stretch/>
            </p:blipFill>
            <p:spPr>
              <a:xfrm>
                <a:off x="0" y="646112"/>
                <a:ext cx="9144000" cy="6211888"/>
              </a:xfrm>
              <a:prstGeom prst="rect">
                <a:avLst/>
              </a:prstGeom>
            </p:spPr>
          </p:pic>
          <p:sp>
            <p:nvSpPr>
              <p:cNvPr id="4" name="AutoShape 5" descr=" red arrow pointing to the Report Property Menu functions.">
                <a:extLst>
                  <a:ext uri="{FF2B5EF4-FFF2-40B4-BE49-F238E27FC236}">
                    <a16:creationId xmlns:a16="http://schemas.microsoft.com/office/drawing/2014/main" id="{80D68E96-3D7A-4453-A5F8-683955D0BE54}"/>
                  </a:ext>
                </a:extLst>
              </p:cNvPr>
              <p:cNvSpPr>
                <a:spLocks noChangeArrowheads="1"/>
              </p:cNvSpPr>
              <p:nvPr/>
            </p:nvSpPr>
            <p:spPr bwMode="auto">
              <a:xfrm rot="9316641">
                <a:off x="1885639" y="17058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
          <p:nvSpPr>
            <p:cNvPr id="2" name="TextBox 5" descr="The GSAXcess Main Menu with a red arrow pointing to the Report Property Menu functions.">
              <a:extLst>
                <a:ext uri="{FF2B5EF4-FFF2-40B4-BE49-F238E27FC236}">
                  <a16:creationId xmlns:a16="http://schemas.microsoft.com/office/drawing/2014/main" id="{9B1E633E-5433-4166-AFC5-A03876F86079}"/>
                </a:ext>
              </a:extLst>
            </p:cNvPr>
            <p:cNvSpPr txBox="1">
              <a:spLocks noChangeArrowheads="1"/>
            </p:cNvSpPr>
            <p:nvPr/>
          </p:nvSpPr>
          <p:spPr bwMode="auto">
            <a:xfrm>
              <a:off x="711200" y="3262586"/>
              <a:ext cx="5257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A50021"/>
                </a:buClr>
                <a:buFont typeface="Wingdings" panose="05000000000000000000" pitchFamily="2" charset="2"/>
                <a:buChar char="v"/>
                <a:defRPr sz="2400">
                  <a:solidFill>
                    <a:schemeClr val="tx1"/>
                  </a:solidFill>
                  <a:latin typeface="Arial" panose="020B0604020202020204" pitchFamily="34" charset="0"/>
                </a:defRPr>
              </a:lvl1pPr>
              <a:lvl2pPr marL="742950" indent="-285750" eaLnBrk="0" hangingPunct="0">
                <a:spcBef>
                  <a:spcPct val="20000"/>
                </a:spcBef>
                <a:buClr>
                  <a:srgbClr val="A50021"/>
                </a:buClr>
                <a:buFont typeface="Wingdings" panose="05000000000000000000" pitchFamily="2" charset="2"/>
                <a:buChar char="q"/>
                <a:defRPr sz="2400">
                  <a:solidFill>
                    <a:schemeClr val="tx1"/>
                  </a:solidFill>
                  <a:latin typeface="Arial" panose="020B0604020202020204" pitchFamily="34" charset="0"/>
                </a:defRPr>
              </a:lvl2pPr>
              <a:lvl3pPr marL="1143000" indent="-228600" eaLnBrk="0" hangingPunct="0">
                <a:spcBef>
                  <a:spcPct val="20000"/>
                </a:spcBef>
                <a:buClr>
                  <a:srgbClr val="A50021"/>
                </a:buClr>
                <a:buFont typeface="Wingdings" panose="05000000000000000000" pitchFamily="2" charset="2"/>
                <a:buChar char="n"/>
                <a:defRPr sz="2400">
                  <a:solidFill>
                    <a:schemeClr val="tx1"/>
                  </a:solidFill>
                  <a:latin typeface="Arial" panose="020B0604020202020204" pitchFamily="34" charset="0"/>
                </a:defRPr>
              </a:lvl3pPr>
              <a:lvl4pPr marL="16002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4pPr>
              <a:lvl5pPr marL="2057400" indent="-228600" eaLnBrk="0" hangingPunct="0">
                <a:spcBef>
                  <a:spcPct val="20000"/>
                </a:spcBef>
                <a:buClr>
                  <a:srgbClr val="A50021"/>
                </a:buClr>
                <a:buFont typeface="Wingdings" panose="05000000000000000000" pitchFamily="2" charset="2"/>
                <a:buChar char="§"/>
                <a:defRPr sz="2400">
                  <a:solidFill>
                    <a:schemeClr val="tx1"/>
                  </a:solidFill>
                  <a:latin typeface="Arial" panose="020B0604020202020204" pitchFamily="34" charset="0"/>
                </a:defRPr>
              </a:lvl5pPr>
              <a:lvl6pPr marL="25146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6pPr>
              <a:lvl7pPr marL="29718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7pPr>
              <a:lvl8pPr marL="34290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8pPr>
              <a:lvl9pPr marL="3886200" indent="-228600" eaLnBrk="0" fontAlgn="base" hangingPunct="0">
                <a:spcBef>
                  <a:spcPct val="20000"/>
                </a:spcBef>
                <a:spcAft>
                  <a:spcPct val="0"/>
                </a:spcAft>
                <a:buClr>
                  <a:srgbClr val="A50021"/>
                </a:buClr>
                <a:buFont typeface="Wingdings" panose="05000000000000000000" pitchFamily="2" charset="2"/>
                <a:buChar char="§"/>
                <a:defRPr sz="2400">
                  <a:solidFill>
                    <a:schemeClr val="tx1"/>
                  </a:solidFill>
                  <a:latin typeface="Arial" panose="020B0604020202020204" pitchFamily="34" charset="0"/>
                </a:defRPr>
              </a:lvl9pPr>
            </a:lstStyle>
            <a:p>
              <a:pPr algn="ctr" eaLnBrk="1" hangingPunct="1">
                <a:spcBef>
                  <a:spcPct val="0"/>
                </a:spcBef>
                <a:buClrTx/>
                <a:buFontTx/>
                <a:buNone/>
              </a:pPr>
              <a:r>
                <a:rPr lang="en-US" altLang="en-US" sz="1800" b="1" dirty="0"/>
                <a:t>Reporting property is the same as you would normally report with two new fields displayed</a:t>
              </a:r>
              <a:r>
                <a:rPr lang="en-US" altLang="en-US" sz="1800" dirty="0"/>
                <a:t>.</a:t>
              </a:r>
            </a:p>
          </p:txBody>
        </p:sp>
      </p:grpSp>
    </p:spTree>
    <p:extLst>
      <p:ext uri="{BB962C8B-B14F-4D97-AF65-F5344CB8AC3E}">
        <p14:creationId xmlns:p14="http://schemas.microsoft.com/office/powerpoint/2010/main" val="3718051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a:extLst>
              <a:ext uri="{FF2B5EF4-FFF2-40B4-BE49-F238E27FC236}">
                <a16:creationId xmlns:a16="http://schemas.microsoft.com/office/drawing/2014/main" id="{E3DF57FE-F5A4-4F01-A01E-3CF08ABBC3A8}"/>
              </a:ext>
            </a:extLst>
          </p:cNvPr>
          <p:cNvSpPr>
            <a:spLocks noGrp="1"/>
          </p:cNvSpPr>
          <p:nvPr>
            <p:ph type="title"/>
          </p:nvPr>
        </p:nvSpPr>
        <p:spPr>
          <a:xfrm>
            <a:off x="0" y="0"/>
            <a:ext cx="9144000" cy="579438"/>
          </a:xfrm>
        </p:spPr>
        <p:txBody>
          <a:bodyPr/>
          <a:lstStyle/>
          <a:p>
            <a:pPr algn="ctr"/>
            <a:r>
              <a:rPr lang="en-US" altLang="en-US" dirty="0">
                <a:solidFill>
                  <a:schemeClr val="tx1"/>
                </a:solidFill>
              </a:rPr>
              <a:t>AAMS PROPERTY REPORTING</a:t>
            </a:r>
          </a:p>
        </p:txBody>
      </p:sp>
      <p:grpSp>
        <p:nvGrpSpPr>
          <p:cNvPr id="3" name="Group 2" descr="The AAMS Property Report Data Creation screen with a red arrow pointing to the Agency Address Contact dropdown">
            <a:extLst>
              <a:ext uri="{FF2B5EF4-FFF2-40B4-BE49-F238E27FC236}">
                <a16:creationId xmlns:a16="http://schemas.microsoft.com/office/drawing/2014/main" id="{91811EDA-A21D-4F18-922D-AD19A7FF0BBD}"/>
              </a:ext>
            </a:extLst>
          </p:cNvPr>
          <p:cNvGrpSpPr/>
          <p:nvPr/>
        </p:nvGrpSpPr>
        <p:grpSpPr>
          <a:xfrm>
            <a:off x="0" y="579438"/>
            <a:ext cx="9144000" cy="6278562"/>
            <a:chOff x="0" y="579438"/>
            <a:chExt cx="9144000" cy="6278562"/>
          </a:xfrm>
        </p:grpSpPr>
        <p:pic>
          <p:nvPicPr>
            <p:cNvPr id="2" name="Picture 1" descr="The AAMS report property screen">
              <a:extLst>
                <a:ext uri="{FF2B5EF4-FFF2-40B4-BE49-F238E27FC236}">
                  <a16:creationId xmlns:a16="http://schemas.microsoft.com/office/drawing/2014/main" id="{B0FB686C-DC7F-4467-B6A2-4144B29F6B52}"/>
                </a:ext>
              </a:extLst>
            </p:cNvPr>
            <p:cNvPicPr>
              <a:picLocks noChangeAspect="1"/>
            </p:cNvPicPr>
            <p:nvPr/>
          </p:nvPicPr>
          <p:blipFill rotWithShape="1">
            <a:blip r:embed="rId3"/>
            <a:srcRect r="1000"/>
            <a:stretch/>
          </p:blipFill>
          <p:spPr>
            <a:xfrm>
              <a:off x="0" y="579438"/>
              <a:ext cx="9144000" cy="6278562"/>
            </a:xfrm>
            <a:prstGeom prst="rect">
              <a:avLst/>
            </a:prstGeom>
          </p:spPr>
        </p:pic>
        <p:sp>
          <p:nvSpPr>
            <p:cNvPr id="6" name="AutoShape 5" descr="Red arrow pointing to the Agency Address Contract dropdown on the Property Report Data Creation screen">
              <a:extLst>
                <a:ext uri="{FF2B5EF4-FFF2-40B4-BE49-F238E27FC236}">
                  <a16:creationId xmlns:a16="http://schemas.microsoft.com/office/drawing/2014/main" id="{AD731721-C62F-467A-90AF-ABE87DA638BE}"/>
                </a:ext>
              </a:extLst>
            </p:cNvPr>
            <p:cNvSpPr>
              <a:spLocks noChangeArrowheads="1"/>
            </p:cNvSpPr>
            <p:nvPr/>
          </p:nvSpPr>
          <p:spPr bwMode="auto">
            <a:xfrm rot="9316641">
              <a:off x="7981639" y="1629697"/>
              <a:ext cx="976313" cy="4857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CC3300"/>
            </a:solidFill>
            <a:ln w="9525">
              <a:solidFill>
                <a:schemeClr val="tx1"/>
              </a:solidFill>
              <a:miter lim="800000"/>
              <a:headEnd/>
              <a:tailEnd/>
            </a:ln>
          </p:spPr>
          <p:txBody>
            <a:bodyPr rot="10800000" wrap="none" anchor="ctr"/>
            <a:lstStyle/>
            <a:p>
              <a:endParaRPr lang="en-US" dirty="0"/>
            </a:p>
          </p:txBody>
        </p:sp>
      </p:grpSp>
    </p:spTree>
  </p:cSld>
  <p:clrMapOvr>
    <a:masterClrMapping/>
  </p:clrMapOvr>
</p:sld>
</file>

<file path=ppt/theme/theme1.xml><?xml version="1.0" encoding="utf-8"?>
<a:theme xmlns:a="http://schemas.openxmlformats.org/drawingml/2006/main" name="GSA Powerpoint template">
  <a:themeElements>
    <a:clrScheme name="GSA Powerpoint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GSA Powerpoin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GSA Powerpoint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GSA Powerpoint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GSA Powerpoint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GSA Powerpoint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SA Powerpoint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GSA Powerpoint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GSA Powerpoint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GSA Powerpoint template">
  <a:themeElements>
    <a:clrScheme name="1_GSA Powerpoint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GSA Powerpoin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GSA Powerpoint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GSA Powerpoint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GSA Powerpoint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GSA Powerpoint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GSA Powerpoint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GSA Powerpoint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GSA Powerpoint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13315</TotalTime>
  <Words>3794</Words>
  <Application>Microsoft Office PowerPoint</Application>
  <PresentationFormat>On-screen Show (4:3)</PresentationFormat>
  <Paragraphs>257</Paragraphs>
  <Slides>54</Slides>
  <Notes>50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54</vt:i4>
      </vt:variant>
    </vt:vector>
  </HeadingPairs>
  <TitlesOfParts>
    <vt:vector size="63" baseType="lpstr">
      <vt:lpstr>Alois</vt:lpstr>
      <vt:lpstr>Arial</vt:lpstr>
      <vt:lpstr>Arial Black</vt:lpstr>
      <vt:lpstr>Franklin Gothic Medium</vt:lpstr>
      <vt:lpstr>Times</vt:lpstr>
      <vt:lpstr>Times New Roman</vt:lpstr>
      <vt:lpstr>Wingdings</vt:lpstr>
      <vt:lpstr>GSA Powerpoint template</vt:lpstr>
      <vt:lpstr>1_GSA Powerpoint template</vt:lpstr>
      <vt:lpstr>INTERNAL SCREENING </vt:lpstr>
      <vt:lpstr>Why Internal Screening? </vt:lpstr>
      <vt:lpstr> FEDERAL DISPOSAL PROCESS</vt:lpstr>
      <vt:lpstr>www.gsaxcess.gov</vt:lpstr>
      <vt:lpstr>GSAXcess® Homepage</vt:lpstr>
      <vt:lpstr>GSAXcess® Worldwide Property</vt:lpstr>
      <vt:lpstr>MAIN MENU</vt:lpstr>
      <vt:lpstr>PROPERTY REPORTING</vt:lpstr>
      <vt:lpstr>AAMS PROPERTY REPORTING</vt:lpstr>
      <vt:lpstr>PROPERTY CONTACTS</vt:lpstr>
      <vt:lpstr>PROPERTY REPORT SCREEN</vt:lpstr>
      <vt:lpstr>PROPERTY FIELDS</vt:lpstr>
      <vt:lpstr>AAMS PROPERTY FIELDS</vt:lpstr>
      <vt:lpstr>AAMS MENU</vt:lpstr>
      <vt:lpstr>AAMS SEARCHING</vt:lpstr>
      <vt:lpstr>SELECTING AAMS PROPERTY</vt:lpstr>
      <vt:lpstr>ADDING AAMS PROPERTY</vt:lpstr>
      <vt:lpstr>SELECTING AAMS PROPERTY DATA SHEET</vt:lpstr>
      <vt:lpstr>ADD TO CART</vt:lpstr>
      <vt:lpstr>AAMS VIEW AND UPDATE CART</vt:lpstr>
      <vt:lpstr>AAMS USER PROFILE SCREEN</vt:lpstr>
      <vt:lpstr>AAMS CHECKOUT CART</vt:lpstr>
      <vt:lpstr>AAMS CHECKOUT CONFIRMATION</vt:lpstr>
      <vt:lpstr>AAMS SYSTEM MESSAGES</vt:lpstr>
      <vt:lpstr>AAMS DELETE/CHANGE REQUESTS</vt:lpstr>
      <vt:lpstr>AAMS DELETE</vt:lpstr>
      <vt:lpstr>CHANGING AAMS REQUEST</vt:lpstr>
      <vt:lpstr>WHAT NOW?</vt:lpstr>
      <vt:lpstr>AAMS WANT LIST</vt:lpstr>
      <vt:lpstr>                   AAMS WANT LIST INPUT</vt:lpstr>
      <vt:lpstr>                AAMS WANT LIST REQUEST</vt:lpstr>
      <vt:lpstr>AAMS WANT LIST CONFIRMATION</vt:lpstr>
      <vt:lpstr>EXAMPLE WANT LIST EMAIL NOTICES</vt:lpstr>
      <vt:lpstr>Want List Email Notices</vt:lpstr>
      <vt:lpstr>AAMS PROPERTY REQUEST ALERT</vt:lpstr>
      <vt:lpstr>AAMS PROPERTY REQUEST EMAIL</vt:lpstr>
      <vt:lpstr>HOW TO TRANSFER INTERNAL PROPERTY</vt:lpstr>
      <vt:lpstr>TRANSFER AAMS ITEMS</vt:lpstr>
      <vt:lpstr>AAMS COMPETING REQUESTS </vt:lpstr>
      <vt:lpstr>COMPETING REQUESTS</vt:lpstr>
      <vt:lpstr>AAMS ONLY PROPERTY INQUIRY</vt:lpstr>
      <vt:lpstr>AAMS PROPERTY INQUIRY</vt:lpstr>
      <vt:lpstr>AAMS PROPERTY DATA SHEET</vt:lpstr>
      <vt:lpstr>GSAXCESS PROPERTY INQUIRY</vt:lpstr>
      <vt:lpstr>PROPERTY INQUIRY</vt:lpstr>
      <vt:lpstr>PROPERTY INQUIRY HISTORY</vt:lpstr>
      <vt:lpstr>PROPERTY INQUIRY STATUS</vt:lpstr>
      <vt:lpstr>AAMS DOWNLOAD TRANSFER ORDERS</vt:lpstr>
      <vt:lpstr>AAMS TRANSFER ORDERS REQUEST</vt:lpstr>
      <vt:lpstr>AAMS TRANSFER ORDERS REPORTED</vt:lpstr>
      <vt:lpstr>GSAXCESS DOWNLOAD TRANSFER ORDERS</vt:lpstr>
      <vt:lpstr>GSAXCESS TRANSFER ORDERS REPORTED</vt:lpstr>
      <vt:lpstr>GSAXCESS TRANSFER ORDERS REQUESTS</vt:lpstr>
      <vt:lpstr>GSAXcess®/AAMS Contacts</vt:lpstr>
    </vt:vector>
  </TitlesOfParts>
  <Company>gsa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RomanJMarciniak</dc:creator>
  <cp:lastModifiedBy>NancyJMoses</cp:lastModifiedBy>
  <cp:revision>356</cp:revision>
  <dcterms:created xsi:type="dcterms:W3CDTF">2007-12-31T01:55:12Z</dcterms:created>
  <dcterms:modified xsi:type="dcterms:W3CDTF">2020-12-03T22:20:54Z</dcterms:modified>
</cp:coreProperties>
</file>